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8AC87-B215-1046-A439-31005B9DA839}" type="datetimeFigureOut">
              <a:rPr lang="de-DE" smtClean="0"/>
              <a:t>07.09.15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B489-942A-1F43-97D1-E62ACBA43D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85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52D29-1DCA-404F-BECC-C43AF57890E8}" type="datetimeFigureOut">
              <a:rPr lang="de-DE" smtClean="0"/>
              <a:t>07.09.15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1A1B5-A013-D24F-B8BD-DF0C568D15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316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24252"/>
            <a:ext cx="543567" cy="6597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0254" y="1923339"/>
            <a:ext cx="7772400" cy="1470025"/>
          </a:xfrm>
        </p:spPr>
        <p:txBody>
          <a:bodyPr>
            <a:noAutofit/>
          </a:bodyPr>
          <a:lstStyle>
            <a:lvl1pPr>
              <a:defRPr sz="4800" b="1" i="0" baseline="0">
                <a:solidFill>
                  <a:srgbClr val="E46C0A"/>
                </a:solidFill>
                <a:latin typeface="Helvetica"/>
                <a:cs typeface="Helvetica"/>
              </a:defRPr>
            </a:lvl1pPr>
          </a:lstStyle>
          <a:p>
            <a:r>
              <a:rPr lang="de-AT" dirty="0" smtClean="0"/>
              <a:t>Führungsaufgabe: Veränderung gestalten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2137" y="3748143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E46C0A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Konzepte und Praxishinweise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96672" y="5605302"/>
            <a:ext cx="5811850" cy="36512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 smtClean="0"/>
              <a:t>Prof. (FH) Dr. </a:t>
            </a:r>
            <a:r>
              <a:rPr lang="de-DE" dirty="0" err="1" smtClean="0"/>
              <a:t>Gölzner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>
            <a:lvl1pPr algn="ctr">
              <a:defRPr sz="1600"/>
            </a:lvl1pPr>
          </a:lstStyle>
          <a:p>
            <a:pPr algn="r"/>
            <a:fld id="{55425735-B3EF-B041-9057-26081A2A618E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6322630" y="1684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0350183" y="46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96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F4E0-D5DC-344E-9114-4A8DCF5180E8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EA28-8FAA-8A46-923F-BEB7F15750C5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84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1400-68FE-044F-9642-A639542764CD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47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A23-829A-CF40-BF49-A83647B1F2B7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01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E5C-10B5-6C45-A5AD-4538B5410FBB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67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E68F-08CA-5B45-AFF4-F373A979AACB}" type="datetime1">
              <a:rPr lang="de-AT" smtClean="0"/>
              <a:t>07.09.15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08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2D3D-80E0-6640-A514-3B0880463D12}" type="datetime1">
              <a:rPr lang="de-AT" smtClean="0"/>
              <a:t>07.09.15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76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AF3A-C8B2-0447-AF6E-981D06B80534}" type="datetime1">
              <a:rPr lang="de-AT" smtClean="0"/>
              <a:t>07.09.15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69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ED4-83B6-F34E-834F-B4F4736144C6}" type="datetime1">
              <a:rPr lang="de-AT" smtClean="0"/>
              <a:t>07.09.15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76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E051-0D3C-1B48-BE11-563B9C70BB03}" type="datetime1">
              <a:rPr lang="de-AT" smtClean="0"/>
              <a:t>07.09.15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4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>
            <a:lvl1pPr>
              <a:defRPr>
                <a:solidFill>
                  <a:srgbClr val="E46C0A"/>
                </a:solidFill>
                <a:latin typeface="Helvetica"/>
                <a:cs typeface="Helvetica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6394"/>
            <a:ext cx="8001000" cy="4525963"/>
          </a:xfrm>
        </p:spPr>
        <p:txBody>
          <a:bodyPr/>
          <a:lstStyle>
            <a:lvl1pPr marL="342900" indent="-342900">
              <a:buFont typeface="Arial"/>
              <a:buChar char="•"/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24252"/>
            <a:ext cx="543567" cy="6597223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>
            <a:lvl1pPr algn="l">
              <a:defRPr sz="1600">
                <a:latin typeface="Helvetica"/>
                <a:cs typeface="Helvetica"/>
              </a:defRPr>
            </a:lvl1pPr>
          </a:lstStyle>
          <a:p>
            <a:r>
              <a:rPr lang="de-DE" dirty="0" smtClean="0"/>
              <a:t>Prof. (FH) Dr. </a:t>
            </a:r>
            <a:r>
              <a:rPr lang="de-DE" dirty="0" err="1" smtClean="0"/>
              <a:t>Gölzner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>
            <a:lvl1pPr algn="r">
              <a:defRPr sz="1600"/>
            </a:lvl1pPr>
          </a:lstStyle>
          <a:p>
            <a:fld id="{55425735-B3EF-B041-9057-26081A2A61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72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3005-3061-FC43-BD37-A51C6D98D5FA}" type="datetime1">
              <a:rPr lang="de-AT" smtClean="0"/>
              <a:t>07.09.15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667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46B5-9A33-1045-9F34-B4D6DC24AE0F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41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8048-6AA7-E94E-B8A9-7D12757E7E80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71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8101-2F2A-4F41-9D7F-0D834E96FFF0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84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AA2-E798-9348-9DC0-FFF2B18AD115}" type="datetime1">
              <a:rPr lang="de-AT" smtClean="0"/>
              <a:t>07.09.15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5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25F9-6F58-B945-A798-B1A44C5D39BD}" type="datetime1">
              <a:rPr lang="de-AT" smtClean="0"/>
              <a:t>07.09.15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90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B70-386F-F544-91A8-CB45C25C9FF1}" type="datetime1">
              <a:rPr lang="de-AT" smtClean="0"/>
              <a:t>07.09.15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72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3ADA-D785-1541-86B2-BDD28C0A385C}" type="datetime1">
              <a:rPr lang="de-AT" smtClean="0"/>
              <a:t>07.09.15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6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3E-370C-9440-A9DF-758FBB60157E}" type="datetime1">
              <a:rPr lang="de-AT" smtClean="0"/>
              <a:t>07.09.15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7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F768-FEE0-5C45-AF6A-A956D5A9FA27}" type="datetime1">
              <a:rPr lang="de-AT" smtClean="0"/>
              <a:t>07.09.15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1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881E-515E-7E4F-B66C-5FDE43FCE856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4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740E-94A8-7E48-8252-DF9F8D66BD90}" type="datetime1">
              <a:rPr lang="de-AT" smtClean="0"/>
              <a:t>07.09.15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0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Organisationsradar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Schmoll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5425735-B3EF-B041-9057-26081A2A618E}" type="slidenum">
              <a:rPr lang="de-DE" smtClean="0"/>
              <a:pPr algn="r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611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3792"/>
            <a:ext cx="8001000" cy="1143000"/>
          </a:xfrm>
        </p:spPr>
        <p:txBody>
          <a:bodyPr/>
          <a:lstStyle/>
          <a:p>
            <a:r>
              <a:rPr lang="de-DE" dirty="0" smtClean="0"/>
              <a:t>Ist-Zusammenfassungen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13672"/>
              </p:ext>
            </p:extLst>
          </p:nvPr>
        </p:nvGraphicFramePr>
        <p:xfrm>
          <a:off x="276097" y="1649961"/>
          <a:ext cx="7939000" cy="4559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28"/>
                <a:gridCol w="2030642"/>
                <a:gridCol w="4013178"/>
                <a:gridCol w="858752"/>
              </a:tblGrid>
              <a:tr h="28495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Priorität</a:t>
                      </a:r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Herausforderung</a:t>
                      </a:r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Beschreibung</a:t>
                      </a:r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Kompl.</a:t>
                      </a:r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4866">
                <a:tc>
                  <a:txBody>
                    <a:bodyPr/>
                    <a:lstStyle/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4866">
                <a:tc>
                  <a:txBody>
                    <a:bodyPr/>
                    <a:lstStyle/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4866">
                <a:tc>
                  <a:txBody>
                    <a:bodyPr/>
                    <a:lstStyle/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4866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4866">
                <a:tc>
                  <a:txBody>
                    <a:bodyPr/>
                    <a:lstStyle/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77024" y="1191673"/>
            <a:ext cx="760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Helvetica"/>
                <a:cs typeface="Helvetica"/>
              </a:rPr>
              <a:t>Auf Grund der IST-Analyse sehen wir als die Top 3-5 Herausforderungen</a:t>
            </a:r>
            <a:endParaRPr lang="de-DE" dirty="0">
              <a:latin typeface="Helvetica"/>
              <a:cs typeface="Helvetica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91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799"/>
            <a:ext cx="8001000" cy="1143000"/>
          </a:xfrm>
        </p:spPr>
        <p:txBody>
          <a:bodyPr/>
          <a:lstStyle/>
          <a:p>
            <a:r>
              <a:rPr lang="de-DE" dirty="0" smtClean="0"/>
              <a:t>Unsere Einschätzung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11</a:t>
            </a:fld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628287" y="2132468"/>
            <a:ext cx="36988" cy="4032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665275" y="6164495"/>
            <a:ext cx="56346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421288" y="5736984"/>
            <a:ext cx="19415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Helvetica"/>
                <a:cs typeface="Helvetica"/>
              </a:rPr>
              <a:t>Änderungsfähigkeit</a:t>
            </a:r>
            <a:br>
              <a:rPr lang="de-DE" sz="1600" dirty="0" smtClean="0">
                <a:latin typeface="Helvetica"/>
                <a:cs typeface="Helvetica"/>
              </a:rPr>
            </a:br>
            <a:r>
              <a:rPr lang="de-DE" sz="1600" dirty="0" smtClean="0">
                <a:latin typeface="Helvetica"/>
                <a:cs typeface="Helvetica"/>
              </a:rPr>
              <a:t>&amp; -kompetenz</a:t>
            </a:r>
            <a:endParaRPr lang="de-DE" sz="1600" dirty="0">
              <a:latin typeface="Helvetica"/>
              <a:cs typeface="Helvetica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628287" y="4088419"/>
            <a:ext cx="5696313" cy="123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3739810" y="2242227"/>
            <a:ext cx="61648" cy="3896714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76097" y="1620844"/>
            <a:ext cx="2431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Helvetica"/>
                <a:cs typeface="Helvetica"/>
              </a:rPr>
              <a:t>Änderungsnotwendigkeit</a:t>
            </a:r>
            <a:endParaRPr lang="de-DE" sz="1600" dirty="0">
              <a:latin typeface="Helvetica"/>
              <a:cs typeface="Helvetica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801458" y="1235396"/>
            <a:ext cx="690463" cy="1356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801458" y="1553034"/>
            <a:ext cx="690463" cy="135619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801458" y="1860811"/>
            <a:ext cx="690463" cy="1356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682533" y="1159178"/>
            <a:ext cx="3477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Helvetica"/>
                <a:cs typeface="Helvetica"/>
              </a:rPr>
              <a:t>In der Summe wird es sehr anspruchsvoll</a:t>
            </a:r>
            <a:endParaRPr lang="de-DE" sz="1400" dirty="0">
              <a:latin typeface="Helvetica"/>
              <a:cs typeface="Helvetica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682533" y="1466955"/>
            <a:ext cx="3078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Helvetica"/>
                <a:cs typeface="Helvetica"/>
              </a:rPr>
              <a:t>In der Summe wird es anspruchsvoll</a:t>
            </a:r>
            <a:endParaRPr lang="de-DE" sz="1400" dirty="0">
              <a:latin typeface="Helvetica"/>
              <a:cs typeface="Helvetica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82533" y="1808049"/>
            <a:ext cx="368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Helvetica"/>
                <a:cs typeface="Helvetica"/>
              </a:rPr>
              <a:t>In der Summe werden die Themen leicht für</a:t>
            </a:r>
            <a:br>
              <a:rPr lang="de-DE" sz="1400" dirty="0" smtClean="0">
                <a:latin typeface="Helvetica"/>
                <a:cs typeface="Helvetica"/>
              </a:rPr>
            </a:br>
            <a:r>
              <a:rPr lang="de-DE" sz="1400" dirty="0" smtClean="0">
                <a:latin typeface="Helvetica"/>
                <a:cs typeface="Helvetica"/>
              </a:rPr>
              <a:t>uns zu lösen sein</a:t>
            </a:r>
            <a:endParaRPr lang="de-DE" sz="1400" dirty="0">
              <a:latin typeface="Helvetica"/>
              <a:cs typeface="Helvetica"/>
            </a:endParaRPr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55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" name="Bild 5" descr="anzeige_AUA_05_FINAL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1" r="8144"/>
          <a:stretch/>
        </p:blipFill>
        <p:spPr>
          <a:xfrm>
            <a:off x="125421" y="201454"/>
            <a:ext cx="8145247" cy="6154896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12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Grundlagen der Gestaltung von Veränderung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76097" y="1632254"/>
            <a:ext cx="7859048" cy="4525963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Der Organisationsradar soll einen Überblick über aktuelle Herausforderungen innerhalb der Organisation liefern. Er baut auf dem Grundmodell auf der 4 Aufgabenfelder auf</a:t>
            </a:r>
          </a:p>
          <a:p>
            <a:r>
              <a:rPr lang="de-DE" sz="1600" dirty="0" smtClean="0"/>
              <a:t>Gehen Sie bitte die jeweiligen Fragen durch:</a:t>
            </a:r>
          </a:p>
          <a:p>
            <a:pPr marL="457200" lvl="1" indent="0">
              <a:buNone/>
            </a:pPr>
            <a:r>
              <a:rPr lang="de-DE" sz="1400" dirty="0" smtClean="0"/>
              <a:t>10 Punkte.......hier sind wir absolut TOP</a:t>
            </a:r>
          </a:p>
          <a:p>
            <a:pPr marL="457200" lvl="1" indent="0">
              <a:buNone/>
            </a:pPr>
            <a:r>
              <a:rPr lang="de-DE" sz="1400" dirty="0" smtClean="0"/>
              <a:t>0 Punkte.........dies können wir nicht</a:t>
            </a:r>
            <a:endParaRPr lang="de-DE" sz="1400" dirty="0"/>
          </a:p>
          <a:p>
            <a:pPr marL="457200" lvl="1" indent="0">
              <a:buNone/>
            </a:pPr>
            <a:r>
              <a:rPr lang="de-DE" sz="1400" dirty="0" smtClean="0"/>
              <a:t>Der </a:t>
            </a:r>
            <a:r>
              <a:rPr lang="de-DE" sz="1400" dirty="0"/>
              <a:t>Organisationsradar soll einen Überblick über aktuelle Herausforderungen innerhalb der Organisation liefern. Er baut auf dem Grundmodell auf der 4 Aufgabenfelder </a:t>
            </a:r>
            <a:r>
              <a:rPr lang="de-DE" sz="1400" dirty="0" smtClean="0"/>
              <a:t>auf</a:t>
            </a:r>
          </a:p>
          <a:p>
            <a:r>
              <a:rPr lang="de-DE" sz="1600" dirty="0" smtClean="0"/>
              <a:t>Bitte geben Sie ein kurzes Kommentar ab, wie sie zu der Einschätzung kommen</a:t>
            </a:r>
          </a:p>
          <a:p>
            <a:pPr marL="0" indent="0">
              <a:buNone/>
            </a:pPr>
            <a:endParaRPr lang="de-DE" sz="3600" dirty="0" smtClean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799" y="4008468"/>
            <a:ext cx="3682801" cy="23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4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30464"/>
            <a:ext cx="80010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IST-Analyse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98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Teilbereich Organisation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18135"/>
              </p:ext>
            </p:extLst>
          </p:nvPr>
        </p:nvGraphicFramePr>
        <p:xfrm>
          <a:off x="457200" y="1387475"/>
          <a:ext cx="7773576" cy="487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547"/>
                <a:gridCol w="908008"/>
                <a:gridCol w="3683269"/>
                <a:gridCol w="595752"/>
              </a:tblGrid>
              <a:tr h="474473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Punkte</a:t>
                      </a:r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Kommentar</a:t>
                      </a:r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Prio</a:t>
                      </a:r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2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 gelingt uns die strategische Steuerung?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54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haben wir unsere Prozesse im Griff?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89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schätzen wir unsere Umsetzungsstärke ein?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69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gelingt es uns, sich auf ändernde Umweltbedingungen einzustellen? (Märkte, Kunden,....)?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81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Teilbereich Organisation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05280"/>
              </p:ext>
            </p:extLst>
          </p:nvPr>
        </p:nvGraphicFramePr>
        <p:xfrm>
          <a:off x="457201" y="1600200"/>
          <a:ext cx="7773576" cy="464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547"/>
                <a:gridCol w="908008"/>
                <a:gridCol w="3899091"/>
                <a:gridCol w="379930"/>
              </a:tblGrid>
              <a:tr h="16062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haben wir das Cash-Management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&amp; Working Capital im Griff?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23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gelingt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uns Innovation?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93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verstehen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wir unsere Kunden (als Organisation)?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23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beherrschen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wir die notwendigen Schlüsseltechnologien</a:t>
                      </a: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930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Teilbereich Team, Führungskräfte &amp; Mitarbeiter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40798"/>
              </p:ext>
            </p:extLst>
          </p:nvPr>
        </p:nvGraphicFramePr>
        <p:xfrm>
          <a:off x="457201" y="1600200"/>
          <a:ext cx="7742219" cy="4293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15"/>
                <a:gridCol w="1033391"/>
                <a:gridCol w="3762641"/>
                <a:gridCol w="721172"/>
              </a:tblGrid>
              <a:tr h="590801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Punkte</a:t>
                      </a:r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Kommentar</a:t>
                      </a:r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Prio</a:t>
                      </a:r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10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gelingt uns die Vernetzung zwischen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Führungskräften der gleichen Ebene und Aufgaben?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10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gelingt uns die Vernetzung zw. FK über Hierarchiegrenzen hinweg?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97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gelingt uns der Vernetzung von Schlüsselpersonen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57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Teilbereich Team, Führungskräfte &amp; Mitarbeiter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15506"/>
              </p:ext>
            </p:extLst>
          </p:nvPr>
        </p:nvGraphicFramePr>
        <p:xfrm>
          <a:off x="457200" y="1600200"/>
          <a:ext cx="7695188" cy="429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499"/>
                <a:gridCol w="761380"/>
                <a:gridCol w="4229888"/>
                <a:gridCol w="492421"/>
              </a:tblGrid>
              <a:tr h="15463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attraktiv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sind für Arbeitnehmer? Bekommen wir leicht die Personen, welche wir gerne hätten?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63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schätzen wir unsere Fähigkeit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zur Bearbeitung von Konflikten, Spannungen und Widersprüchen ein?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27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klar sind Rollen, Funktionen und Strukturen der Kooperation?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78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Selbstmanagement und Motivation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95999"/>
              </p:ext>
            </p:extLst>
          </p:nvPr>
        </p:nvGraphicFramePr>
        <p:xfrm>
          <a:off x="457200" y="1143000"/>
          <a:ext cx="7695186" cy="5069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549"/>
                <a:gridCol w="940660"/>
                <a:gridCol w="4044839"/>
                <a:gridCol w="674138"/>
              </a:tblGrid>
              <a:tr h="447999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Punkte</a:t>
                      </a:r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Kommentar</a:t>
                      </a:r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Prio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.</a:t>
                      </a:r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51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rgbClr val="000000"/>
                          </a:solidFill>
                          <a:latin typeface="Helvetica"/>
                          <a:ea typeface="+mn-ea"/>
                          <a:cs typeface="Helvetica"/>
                        </a:rPr>
                        <a:t>Wie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gut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können unsere Führungskräfte und Schlüsselkräfte sich selbst motivieren und </a:t>
                      </a: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latin typeface="Helvetica"/>
                          <a:ea typeface="+mn-ea"/>
                          <a:cs typeface="Helvetica"/>
                        </a:rPr>
                        <a:t>antreiben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791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</a:t>
                      </a:r>
                      <a:r>
                        <a:rPr lang="de-DE" sz="1400" kern="1200" baseline="0" dirty="0" smtClean="0">
                          <a:solidFill>
                            <a:srgbClr val="000000"/>
                          </a:solidFill>
                          <a:latin typeface="Helvetica"/>
                          <a:ea typeface="+mn-ea"/>
                          <a:cs typeface="Helvetica"/>
                        </a:rPr>
                        <a:t>erleben wir die Fähigkeit der Führungskräfte und Schlüsselkräfte sich an</a:t>
                      </a:r>
                      <a:br>
                        <a:rPr lang="de-DE" sz="1400" kern="1200" baseline="0" dirty="0" smtClean="0">
                          <a:solidFill>
                            <a:srgbClr val="000000"/>
                          </a:solidFill>
                          <a:latin typeface="Helvetica"/>
                          <a:ea typeface="+mn-ea"/>
                          <a:cs typeface="Helvetica"/>
                        </a:rPr>
                      </a:br>
                      <a:r>
                        <a:rPr lang="de-DE" sz="1400" kern="1200" baseline="0" dirty="0" smtClean="0">
                          <a:solidFill>
                            <a:srgbClr val="000000"/>
                          </a:solidFill>
                          <a:latin typeface="Helvetica"/>
                          <a:ea typeface="+mn-ea"/>
                          <a:cs typeface="Helvetica"/>
                        </a:rPr>
                        <a:t>neue Gegebenheiten anzupassen?</a:t>
                      </a:r>
                      <a:r>
                        <a:rPr lang="de-DE" sz="2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endParaRPr lang="de-DE" sz="20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512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Wie gut erleben wir unsere Führungskräfte im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Denken in Strukturen, Abläufen, Prozessen,...?</a:t>
                      </a: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19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Quick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dirty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Die Entwicklung des Marktes schätzen wir wie folgt ein: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2000" dirty="0" smtClean="0"/>
              <a:t>Die wirtschaftliche Gesamtentwicklung hat für uns folgende Bedeutung:</a:t>
            </a:r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r>
              <a:rPr lang="de-DE" sz="2000" dirty="0" smtClean="0"/>
              <a:t>Wenn wir so weiter machen wie bisher landen wir: </a:t>
            </a:r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/>
          <a:p>
            <a:r>
              <a:rPr lang="de-DE" dirty="0"/>
              <a:t>Copyright © Dr</a:t>
            </a:r>
            <a:r>
              <a:rPr lang="de-DE" dirty="0" smtClean="0"/>
              <a:t>. Clemens </a:t>
            </a:r>
            <a:r>
              <a:rPr lang="de-DE" dirty="0" smtClean="0"/>
              <a:t>Schmoll. Alle Rechte vorbehalten.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587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Macintosh PowerPoint</Application>
  <PresentationFormat>Bildschirmpräsentation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Office-Design</vt:lpstr>
      <vt:lpstr>Benutzerdefiniertes Design</vt:lpstr>
      <vt:lpstr>Organisationsradar</vt:lpstr>
      <vt:lpstr>Grundlagen der Gestaltung von Veränderung</vt:lpstr>
      <vt:lpstr>IST-Analyse</vt:lpstr>
      <vt:lpstr>Teilbereich Organisation </vt:lpstr>
      <vt:lpstr>Teilbereich Organisation</vt:lpstr>
      <vt:lpstr>Teilbereich Team, Führungskräfte &amp; Mitarbeiter</vt:lpstr>
      <vt:lpstr>Teilbereich Team, Führungskräfte &amp; Mitarbeiter</vt:lpstr>
      <vt:lpstr>Selbstmanagement und Motivation</vt:lpstr>
      <vt:lpstr>Quick and dirty</vt:lpstr>
      <vt:lpstr>Ist-Zusammenfassungen</vt:lpstr>
      <vt:lpstr>Unsere Einschätzung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Ahammer</dc:creator>
  <cp:lastModifiedBy>Marco Ahammer</cp:lastModifiedBy>
  <cp:revision>24</cp:revision>
  <dcterms:created xsi:type="dcterms:W3CDTF">2015-05-11T17:11:17Z</dcterms:created>
  <dcterms:modified xsi:type="dcterms:W3CDTF">2015-09-07T10:02:28Z</dcterms:modified>
</cp:coreProperties>
</file>