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0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8AC87-B215-1046-A439-31005B9DA839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B489-942A-1F43-97D1-E62ACBA43D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785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52D29-1DCA-404F-BECC-C43AF57890E8}" type="datetimeFigureOut">
              <a:rPr lang="de-DE" smtClean="0"/>
              <a:t>07.09.15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1A1B5-A013-D24F-B8BD-DF0C568D155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3162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C1A1B5-A013-D24F-B8BD-DF0C568D155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835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00254" y="1923339"/>
            <a:ext cx="7772400" cy="1470025"/>
          </a:xfrm>
        </p:spPr>
        <p:txBody>
          <a:bodyPr>
            <a:noAutofit/>
          </a:bodyPr>
          <a:lstStyle>
            <a:lvl1pPr>
              <a:defRPr sz="4800" b="1" i="0" baseline="0"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Führungsaufgabe: Veränderung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192137" y="3748143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000" baseline="0">
                <a:solidFill>
                  <a:srgbClr val="E46C0A"/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Konzepte und Praxishinweise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496672" y="5605302"/>
            <a:ext cx="5811850" cy="365125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ctr">
              <a:defRPr sz="1600"/>
            </a:lvl1pPr>
          </a:lstStyle>
          <a:p>
            <a:pPr algn="r"/>
            <a:fld id="{55425735-B3EF-B041-9057-26081A2A618E}" type="slidenum">
              <a:rPr lang="de-DE" smtClean="0"/>
              <a:pPr algn="r"/>
              <a:t>‹Nr.›</a:t>
            </a:fld>
            <a:endParaRPr lang="de-DE" dirty="0"/>
          </a:p>
        </p:txBody>
      </p:sp>
      <p:sp>
        <p:nvSpPr>
          <p:cNvPr id="8" name="Textfeld 7"/>
          <p:cNvSpPr txBox="1"/>
          <p:nvPr userDrawn="1"/>
        </p:nvSpPr>
        <p:spPr>
          <a:xfrm>
            <a:off x="6322630" y="16843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4" name="Textfeld 3"/>
          <p:cNvSpPr txBox="1"/>
          <p:nvPr userDrawn="1"/>
        </p:nvSpPr>
        <p:spPr>
          <a:xfrm>
            <a:off x="10350183" y="46133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8396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BF4E0-D5DC-344E-9114-4A8DCF5180E8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EA28-8FAA-8A46-923F-BEB7F15750C5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184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11400-68FE-044F-9642-A639542764CD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473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5BA23-829A-CF40-BF49-A83647B1F2B7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3013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38E5C-10B5-6C45-A5AD-4538B5410FBB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7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8E68F-08CA-5B45-AFF4-F373A979AACB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40847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2D3D-80E0-6640-A514-3B0880463D12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8766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AF3A-C8B2-0447-AF6E-981D06B80534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6947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4EED4-83B6-F34E-834F-B4F4736144C6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760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FE051-0D3C-1B48-BE11-563B9C70BB03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492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/>
          <a:lstStyle>
            <a:lvl1pPr>
              <a:defRPr>
                <a:solidFill>
                  <a:srgbClr val="E46C0A"/>
                </a:solidFill>
                <a:latin typeface="Helvetica"/>
                <a:cs typeface="Helvetica"/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86394"/>
            <a:ext cx="8001000" cy="4525963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latin typeface="Helvetica"/>
                <a:cs typeface="Helvetica"/>
              </a:defRPr>
            </a:lvl1pPr>
            <a:lvl2pPr>
              <a:defRPr>
                <a:latin typeface="Helvetica"/>
                <a:cs typeface="Helvetica"/>
              </a:defRPr>
            </a:lvl2pPr>
            <a:lvl3pPr>
              <a:defRPr>
                <a:latin typeface="Helvetica"/>
                <a:cs typeface="Helvetica"/>
              </a:defRPr>
            </a:lvl3pPr>
            <a:lvl4pPr>
              <a:defRPr>
                <a:latin typeface="Helvetica"/>
                <a:cs typeface="Helvetica"/>
              </a:defRPr>
            </a:lvl4pPr>
            <a:lvl5pPr>
              <a:defRPr>
                <a:latin typeface="Helvetica"/>
                <a:cs typeface="Helvetica"/>
              </a:defRPr>
            </a:lvl5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pic>
        <p:nvPicPr>
          <p:cNvPr id="7" name="Bild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58200" y="124252"/>
            <a:ext cx="543567" cy="6597223"/>
          </a:xfrm>
          <a:prstGeom prst="rect">
            <a:avLst/>
          </a:prstGeom>
        </p:spPr>
      </p:pic>
      <p:sp>
        <p:nvSpPr>
          <p:cNvPr id="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>
            <a:lvl1pPr algn="l">
              <a:defRPr sz="1600">
                <a:latin typeface="Helvetica"/>
                <a:cs typeface="Helvetica"/>
              </a:defRPr>
            </a:lvl1pPr>
          </a:lstStyle>
          <a:p>
            <a:r>
              <a:rPr lang="de-DE" dirty="0" smtClean="0"/>
              <a:t>Prof. (FH) Dr. </a:t>
            </a:r>
            <a:r>
              <a:rPr lang="de-DE" dirty="0" err="1" smtClean="0"/>
              <a:t>Gölzner</a:t>
            </a:r>
            <a:endParaRPr lang="de-DE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324600" y="6356350"/>
            <a:ext cx="2133600" cy="365125"/>
          </a:xfrm>
        </p:spPr>
        <p:txBody>
          <a:bodyPr/>
          <a:lstStyle>
            <a:lvl1pPr algn="r">
              <a:defRPr sz="1600"/>
            </a:lvl1pPr>
          </a:lstStyle>
          <a:p>
            <a:fld id="{55425735-B3EF-B041-9057-26081A2A618E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27248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3005-3061-FC43-BD37-A51C6D98D5FA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667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C46B5-9A33-1045-9F34-B4D6DC24AE0F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414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48048-6AA7-E94E-B8A9-7D12757E7E8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716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8101-2F2A-4F41-9D7F-0D834E96FFF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848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AAA2-E798-9348-9DC0-FFF2B18AD115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3657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D25F9-6F58-B945-A798-B1A44C5D39BD}" type="datetime1">
              <a:rPr lang="de-AT" smtClean="0"/>
              <a:t>07.09.15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490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4FB70-386F-F544-91A8-CB45C25C9FF1}" type="datetime1">
              <a:rPr lang="de-AT" smtClean="0"/>
              <a:t>07.09.15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72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43ADA-D785-1541-86B2-BDD28C0A385C}" type="datetime1">
              <a:rPr lang="de-AT" smtClean="0"/>
              <a:t>07.09.15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464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1B3E-370C-9440-A9DF-758FBB60157E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73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AT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F768-FEE0-5C45-AF6A-A956D5A9FA27}" type="datetime1">
              <a:rPr lang="de-AT" smtClean="0"/>
              <a:t>07.09.15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16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881E-515E-7E4F-B66C-5FDE43FCE856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25735-B3EF-B041-9057-26081A2A61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445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F740E-94A8-7E48-8252-DF9F8D66BD90}" type="datetime1">
              <a:rPr lang="de-AT" smtClean="0"/>
              <a:t>07.09.15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Führungsaufgabe: Veränderung gestalten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3BBF6-4F31-E34C-AE07-14AE8B874D2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300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Anforderungen an das Organisationsdesign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Schmoll 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55425735-B3EF-B041-9057-26081A2A618E}" type="slidenum">
              <a:rPr lang="de-DE" smtClean="0"/>
              <a:pPr algn="r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611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Treibende Gedanken zum Organisationsdesign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10</a:t>
            </a:fld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5279675"/>
              </p:ext>
            </p:extLst>
          </p:nvPr>
        </p:nvGraphicFramePr>
        <p:xfrm>
          <a:off x="135888" y="1548972"/>
          <a:ext cx="8202920" cy="4740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9794"/>
                <a:gridCol w="5283126"/>
              </a:tblGrid>
              <a:tr h="463839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Treiber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sz="1600" u="non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433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Organisch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Gewachsen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„Durch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Zukäufe ist die Organisationslogik entstanden, dies oft in Verbund mit „Befindlichkeiten“ des Top-Managements („Ich kümmere mich gerne um Region A, Region B verstehe ich nicht“)</a:t>
                      </a:r>
                      <a:b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</a:b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934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Werte des Eigentümers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„Kein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Werk soll mehr als 1.000 MA haben, dann braucht es Aufspaltung. Ich möchte Unternehmertum in der Führung spüren vs. „Die Zentrale ist alles“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3433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Strategie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„Wie richten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wir unsere Organisation so aus, dass wir näher an die Kunden kommen? Wir wollen mehr regionale Produkte haben“</a:t>
                      </a:r>
                    </a:p>
                    <a:p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„Wir möchten in Zukunft Skalenerträge durch Standardisierung nützen“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3839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Marktanfordernisse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Der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Markt und die Kundenbedürfnisse sind die zentralen Treiber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73378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7654" y="43443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Formen der Entscheidung &amp; Organisationssteuerung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11</a:t>
            </a:fld>
            <a:endParaRPr lang="de-DE" dirty="0"/>
          </a:p>
        </p:txBody>
      </p:sp>
      <p:grpSp>
        <p:nvGrpSpPr>
          <p:cNvPr id="6" name="Gruppierung 5"/>
          <p:cNvGrpSpPr/>
          <p:nvPr/>
        </p:nvGrpSpPr>
        <p:grpSpPr>
          <a:xfrm>
            <a:off x="3999334" y="3089813"/>
            <a:ext cx="750630" cy="810688"/>
            <a:chOff x="5214671" y="1630522"/>
            <a:chExt cx="750630" cy="810688"/>
          </a:xfrm>
        </p:grpSpPr>
        <p:sp>
          <p:nvSpPr>
            <p:cNvPr id="7" name="Oval 6"/>
            <p:cNvSpPr/>
            <p:nvPr/>
          </p:nvSpPr>
          <p:spPr>
            <a:xfrm>
              <a:off x="5214671" y="1968470"/>
              <a:ext cx="199410" cy="16794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Oval 7"/>
            <p:cNvSpPr/>
            <p:nvPr/>
          </p:nvSpPr>
          <p:spPr>
            <a:xfrm>
              <a:off x="5666186" y="1714493"/>
              <a:ext cx="199410" cy="16794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Oval 8"/>
            <p:cNvSpPr/>
            <p:nvPr/>
          </p:nvSpPr>
          <p:spPr>
            <a:xfrm>
              <a:off x="5765891" y="2036899"/>
              <a:ext cx="199410" cy="16794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Oval 9"/>
            <p:cNvSpPr/>
            <p:nvPr/>
          </p:nvSpPr>
          <p:spPr>
            <a:xfrm>
              <a:off x="5414081" y="2273269"/>
              <a:ext cx="199410" cy="16794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Oval 10"/>
            <p:cNvSpPr/>
            <p:nvPr/>
          </p:nvSpPr>
          <p:spPr>
            <a:xfrm>
              <a:off x="5314376" y="1630522"/>
              <a:ext cx="199410" cy="16794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2" name="Gerade Verbindung 11"/>
            <p:cNvCxnSpPr>
              <a:stCxn id="11" idx="5"/>
              <a:endCxn id="8" idx="2"/>
            </p:cNvCxnSpPr>
            <p:nvPr/>
          </p:nvCxnSpPr>
          <p:spPr>
            <a:xfrm>
              <a:off x="5484583" y="1773869"/>
              <a:ext cx="181603" cy="245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>
              <a:stCxn id="11" idx="4"/>
              <a:endCxn id="9" idx="1"/>
            </p:cNvCxnSpPr>
            <p:nvPr/>
          </p:nvCxnSpPr>
          <p:spPr>
            <a:xfrm>
              <a:off x="5414081" y="1798463"/>
              <a:ext cx="381013" cy="26303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>
              <a:stCxn id="8" idx="3"/>
              <a:endCxn id="7" idx="6"/>
            </p:cNvCxnSpPr>
            <p:nvPr/>
          </p:nvCxnSpPr>
          <p:spPr>
            <a:xfrm flipH="1">
              <a:off x="5414081" y="1857840"/>
              <a:ext cx="281308" cy="194601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/>
            <p:cNvCxnSpPr>
              <a:stCxn id="7" idx="4"/>
              <a:endCxn id="10" idx="0"/>
            </p:cNvCxnSpPr>
            <p:nvPr/>
          </p:nvCxnSpPr>
          <p:spPr>
            <a:xfrm>
              <a:off x="5314376" y="2136411"/>
              <a:ext cx="199410" cy="13685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Gleichschenkliges Dreieck 15"/>
          <p:cNvSpPr/>
          <p:nvPr/>
        </p:nvSpPr>
        <p:spPr>
          <a:xfrm>
            <a:off x="1137610" y="3165762"/>
            <a:ext cx="808135" cy="734739"/>
          </a:xfrm>
          <a:prstGeom prst="triangl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/>
          <p:cNvCxnSpPr/>
          <p:nvPr/>
        </p:nvCxnSpPr>
        <p:spPr>
          <a:xfrm>
            <a:off x="276097" y="5100907"/>
            <a:ext cx="782441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979236" y="4115565"/>
            <a:ext cx="123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Helvetica"/>
                <a:cs typeface="Helvetica"/>
              </a:rPr>
              <a:t>Die Spitze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558503" y="4115565"/>
            <a:ext cx="1621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Helvetica"/>
                <a:cs typeface="Helvetica"/>
              </a:rPr>
              <a:t>Das Netzwerk</a:t>
            </a:r>
          </a:p>
        </p:txBody>
      </p:sp>
      <p:sp>
        <p:nvSpPr>
          <p:cNvPr id="20" name="Oval 19"/>
          <p:cNvSpPr/>
          <p:nvPr/>
        </p:nvSpPr>
        <p:spPr>
          <a:xfrm>
            <a:off x="7098216" y="3352843"/>
            <a:ext cx="199410" cy="1679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Oval 20"/>
          <p:cNvSpPr/>
          <p:nvPr/>
        </p:nvSpPr>
        <p:spPr>
          <a:xfrm>
            <a:off x="7466642" y="3472324"/>
            <a:ext cx="199410" cy="1679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Oval 21"/>
          <p:cNvSpPr/>
          <p:nvPr/>
        </p:nvSpPr>
        <p:spPr>
          <a:xfrm>
            <a:off x="6754828" y="3602822"/>
            <a:ext cx="199410" cy="1679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Oval 22"/>
          <p:cNvSpPr/>
          <p:nvPr/>
        </p:nvSpPr>
        <p:spPr>
          <a:xfrm>
            <a:off x="7243840" y="3770763"/>
            <a:ext cx="199410" cy="1679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5863781" y="4115565"/>
            <a:ext cx="246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latin typeface="Helvetica"/>
                <a:cs typeface="Helvetica"/>
              </a:rPr>
              <a:t>Die lokalen Identitäten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6655123" y="3304383"/>
            <a:ext cx="199410" cy="167941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22652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001000" cy="1143000"/>
          </a:xfrm>
        </p:spPr>
        <p:txBody>
          <a:bodyPr>
            <a:noAutofit/>
          </a:bodyPr>
          <a:lstStyle/>
          <a:p>
            <a:r>
              <a:rPr lang="de-DE" sz="2800" dirty="0" smtClean="0"/>
              <a:t>Transformation in internationalen Organisationen </a:t>
            </a:r>
            <a:endParaRPr lang="de-DE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2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00105"/>
              </p:ext>
            </p:extLst>
          </p:nvPr>
        </p:nvGraphicFramePr>
        <p:xfrm>
          <a:off x="276096" y="953505"/>
          <a:ext cx="80010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271"/>
                <a:gridCol w="4271729"/>
              </a:tblGrid>
              <a:tr h="293972">
                <a:tc>
                  <a:txBody>
                    <a:bodyPr/>
                    <a:lstStyle/>
                    <a:p>
                      <a:r>
                        <a:rPr lang="de-DE" sz="1600" i="1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Von.....</a:t>
                      </a:r>
                      <a:endParaRPr lang="de-DE" sz="1600" i="1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i="1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Zu.....</a:t>
                      </a:r>
                      <a:endParaRPr lang="de-DE" sz="1600" i="1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7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Einfach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Komplex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7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Personenorientierung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Funktionsorientierung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7769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Klaren Entscheidungsspitzen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Entscheidungsprozessen und Teamentscheidungen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1567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Stabilen, eindeutigen</a:t>
                      </a: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Organisationen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Mehrschichtigen Organisationen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(Geschäftsfelder, Organisation, Projekt, Prozessmanagement)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3972"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Denken in Strukturen</a:t>
                      </a:r>
                      <a:endParaRPr lang="de-DE" sz="160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60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Denken in Prozessen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Geschweifte Klammer rechts 7"/>
          <p:cNvSpPr/>
          <p:nvPr/>
        </p:nvSpPr>
        <p:spPr>
          <a:xfrm rot="5400000">
            <a:off x="3828383" y="153311"/>
            <a:ext cx="896425" cy="8001000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276097" y="4602023"/>
            <a:ext cx="8001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u="sng" dirty="0" smtClean="0">
                <a:solidFill>
                  <a:srgbClr val="000000"/>
                </a:solidFill>
                <a:latin typeface="Helvetica"/>
                <a:cs typeface="Helvetica"/>
              </a:rPr>
              <a:t>Irrglaube:</a:t>
            </a:r>
            <a: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  <a:t> der Wunsch, </a:t>
            </a:r>
            <a:r>
              <a:rPr lang="de-DE" dirty="0">
                <a:solidFill>
                  <a:srgbClr val="000000"/>
                </a:solidFill>
                <a:latin typeface="Helvetica"/>
                <a:cs typeface="Helvetica"/>
              </a:rPr>
              <a:t>E</a:t>
            </a:r>
            <a: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  <a:t>infachheit wiederherzustellen</a:t>
            </a:r>
          </a:p>
          <a:p>
            <a:endParaRPr lang="de-DE" dirty="0" smtClean="0">
              <a:solidFill>
                <a:srgbClr val="000000"/>
              </a:solidFill>
              <a:latin typeface="Helvetica"/>
              <a:cs typeface="Helvetica"/>
            </a:endParaRPr>
          </a:p>
          <a:p>
            <a:r>
              <a:rPr lang="de-DE" b="1" i="1" u="sng" dirty="0" smtClean="0">
                <a:solidFill>
                  <a:srgbClr val="000000"/>
                </a:solidFill>
                <a:latin typeface="Helvetica"/>
                <a:cs typeface="Helvetica"/>
              </a:rPr>
              <a:t>Nützlich: </a:t>
            </a:r>
          </a:p>
          <a:p>
            <a:r>
              <a:rPr lang="de-DE" dirty="0">
                <a:solidFill>
                  <a:srgbClr val="000000"/>
                </a:solidFill>
                <a:latin typeface="Helvetica"/>
                <a:cs typeface="Helvetica"/>
              </a:rPr>
              <a:t>-</a:t>
            </a:r>
            <a: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  <a:t>Komplexität managen und steuern lernen!</a:t>
            </a:r>
            <a:b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</a:br>
            <a: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  <a:t>(ohne Selbstverkomplizierung)</a:t>
            </a:r>
          </a:p>
          <a:p>
            <a:r>
              <a:rPr lang="de-DE" dirty="0" smtClean="0">
                <a:solidFill>
                  <a:srgbClr val="000000"/>
                </a:solidFill>
                <a:latin typeface="Helvetica"/>
                <a:cs typeface="Helvetica"/>
              </a:rPr>
              <a:t>- Organisation nicht als etwas Stabiles sehen, sondern als Prozess</a:t>
            </a:r>
            <a:endParaRPr lang="de-DE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725548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Komplexität vs. Selbstverkomplizierung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3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685439"/>
              </p:ext>
            </p:extLst>
          </p:nvPr>
        </p:nvGraphicFramePr>
        <p:xfrm>
          <a:off x="276097" y="1610174"/>
          <a:ext cx="7940306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982"/>
                <a:gridCol w="423932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800" i="1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Komplexität</a:t>
                      </a:r>
                      <a:endParaRPr lang="de-DE" sz="1800" i="1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i="1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Selbstverkomplizierung</a:t>
                      </a:r>
                      <a:endParaRPr lang="de-DE" sz="1800" i="1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sz="1800" b="0" i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Anerkennen</a:t>
                      </a:r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der Vielschichtigkeit</a:t>
                      </a:r>
                      <a:endParaRPr lang="de-DE" sz="1800" b="0" i="0" kern="1200" baseline="0" dirty="0">
                        <a:solidFill>
                          <a:srgbClr val="000000"/>
                        </a:solidFill>
                        <a:latin typeface="Helvetica"/>
                        <a:ea typeface="+mn-ea"/>
                        <a:cs typeface="Helvetica"/>
                      </a:endParaRPr>
                    </a:p>
                    <a:p>
                      <a:endParaRPr lang="de-DE" sz="1800" b="0" i="0" baseline="0" dirty="0" smtClean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  <a:p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Vereinigung von mehreren Identitäten</a:t>
                      </a:r>
                    </a:p>
                    <a:p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Vernetzung des Marktumfeldes und Unberechenbarkeit</a:t>
                      </a:r>
                    </a:p>
                    <a:p>
                      <a:endParaRPr lang="de-DE" sz="1800" b="0" i="0" baseline="0" dirty="0" smtClean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  <a:p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Produkt &amp; Kundenvielfalt</a:t>
                      </a:r>
                      <a:endParaRPr lang="de-DE" sz="1800" b="0" i="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i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Starten von vielen Initiativen zur gleichen</a:t>
                      </a:r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Zeit, welche nicht ineinander koordiniert sind</a:t>
                      </a:r>
                    </a:p>
                    <a:p>
                      <a:endParaRPr lang="de-DE" sz="1800" b="0" i="0" baseline="0" dirty="0" smtClean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  <a:p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Aufbau von </a:t>
                      </a:r>
                      <a:r>
                        <a:rPr lang="de-DE" sz="1800" b="0" i="0" baseline="0" dirty="0" err="1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Doppelgleisigkeit</a:t>
                      </a:r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in den Entscheidungsstrukturen</a:t>
                      </a:r>
                    </a:p>
                    <a:p>
                      <a:endParaRPr lang="de-DE" sz="1800" b="0" i="0" baseline="0" dirty="0" smtClean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  <a:p>
                      <a:r>
                        <a:rPr lang="de-DE" sz="1800" b="0" i="0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Widersprechende Kontrollsysteme</a:t>
                      </a:r>
                    </a:p>
                    <a:p>
                      <a:endParaRPr lang="de-DE" sz="1800" b="0" i="0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12527" y="5128599"/>
            <a:ext cx="368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i="1" dirty="0" smtClean="0">
                <a:latin typeface="Helvetica"/>
                <a:cs typeface="Helvetica"/>
              </a:rPr>
              <a:t>Komplex: </a:t>
            </a:r>
            <a:r>
              <a:rPr lang="de-DE" dirty="0" smtClean="0">
                <a:latin typeface="Helvetica"/>
                <a:cs typeface="Helvetica"/>
              </a:rPr>
              <a:t>Beziehungen,...</a:t>
            </a:r>
          </a:p>
          <a:p>
            <a:r>
              <a:rPr lang="de-DE" b="1" i="1" dirty="0" smtClean="0">
                <a:latin typeface="Helvetica"/>
                <a:cs typeface="Helvetica"/>
              </a:rPr>
              <a:t>Kompliziert: </a:t>
            </a:r>
            <a:r>
              <a:rPr lang="de-DE" dirty="0" smtClean="0">
                <a:latin typeface="Helvetica"/>
                <a:cs typeface="Helvetica"/>
              </a:rPr>
              <a:t>Autos, Maschinen,...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915980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Organisationsdesign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68993" y="1290938"/>
            <a:ext cx="6048503" cy="4525963"/>
          </a:xfrm>
        </p:spPr>
        <p:txBody>
          <a:bodyPr>
            <a:normAutofit/>
          </a:bodyPr>
          <a:lstStyle/>
          <a:p>
            <a:r>
              <a:rPr lang="de-DE" sz="2000" dirty="0" smtClean="0"/>
              <a:t>Beschreibt die Steuerungselemente, die Steuerungsprozesse und die dahinterliegenden Werte.</a:t>
            </a:r>
          </a:p>
          <a:p>
            <a:r>
              <a:rPr lang="de-DE" sz="2000" dirty="0" smtClean="0"/>
              <a:t>Es stellt die Bühne zur Verfügung, über welche die Leistungsprozesse laufen.</a:t>
            </a:r>
          </a:p>
          <a:p>
            <a:r>
              <a:rPr lang="de-DE" sz="2000" dirty="0" smtClean="0"/>
              <a:t>Es ist als etwas lebendiges zu sehen, was nie fertig ist (Der Prozess des Organisierens).</a:t>
            </a:r>
          </a:p>
          <a:p>
            <a:r>
              <a:rPr lang="de-DE" sz="2000" dirty="0" smtClean="0"/>
              <a:t>Es ist die höchste Form der Gestaltung der</a:t>
            </a:r>
            <a:br>
              <a:rPr lang="de-DE" sz="2000" dirty="0" smtClean="0"/>
            </a:br>
            <a:r>
              <a:rPr lang="de-DE" sz="2000" dirty="0" smtClean="0"/>
              <a:t>Organisationswidersprüche.</a:t>
            </a:r>
          </a:p>
          <a:p>
            <a:endParaRPr lang="de-DE" dirty="0" smtClean="0"/>
          </a:p>
        </p:txBody>
      </p:sp>
      <p:sp>
        <p:nvSpPr>
          <p:cNvPr id="8" name="Geschweifte Klammer rechts 7"/>
          <p:cNvSpPr/>
          <p:nvPr/>
        </p:nvSpPr>
        <p:spPr>
          <a:xfrm>
            <a:off x="5754713" y="1290938"/>
            <a:ext cx="484561" cy="3253013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6238284" y="2272909"/>
            <a:ext cx="2299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Helvetica"/>
                <a:cs typeface="Helvetica"/>
              </a:rPr>
              <a:t>Organisationsdesign ist</a:t>
            </a:r>
            <a:br>
              <a:rPr lang="de-DE" dirty="0" smtClean="0">
                <a:latin typeface="Helvetica"/>
                <a:cs typeface="Helvetica"/>
              </a:rPr>
            </a:br>
            <a:r>
              <a:rPr lang="de-DE" dirty="0" smtClean="0">
                <a:latin typeface="Helvetica"/>
                <a:cs typeface="Helvetica"/>
              </a:rPr>
              <a:t>nicht (nur) das „schriftliche“</a:t>
            </a:r>
            <a:br>
              <a:rPr lang="de-DE" dirty="0" smtClean="0">
                <a:latin typeface="Helvetica"/>
                <a:cs typeface="Helvetica"/>
              </a:rPr>
            </a:br>
            <a:r>
              <a:rPr lang="de-DE" dirty="0" smtClean="0">
                <a:latin typeface="Helvetica"/>
                <a:cs typeface="Helvetica"/>
              </a:rPr>
              <a:t>Organigramm!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57200" y="4779573"/>
            <a:ext cx="80803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i="1" u="sng" dirty="0" smtClean="0">
                <a:latin typeface="Helvetica"/>
                <a:cs typeface="Helvetica"/>
              </a:rPr>
              <a:t>Organisationsdesign:</a:t>
            </a:r>
          </a:p>
          <a:p>
            <a:r>
              <a:rPr lang="de-DE" dirty="0" smtClean="0">
                <a:latin typeface="Helvetica"/>
                <a:cs typeface="Helvetica"/>
              </a:rPr>
              <a:t>Ist das Bündel aller Überlegungen, Maßnahmen, Entscheidungen, welche </a:t>
            </a:r>
            <a:br>
              <a:rPr lang="de-DE" dirty="0" smtClean="0">
                <a:latin typeface="Helvetica"/>
                <a:cs typeface="Helvetica"/>
              </a:rPr>
            </a:br>
            <a:r>
              <a:rPr lang="de-DE" dirty="0" smtClean="0">
                <a:latin typeface="Helvetica"/>
                <a:cs typeface="Helvetica"/>
              </a:rPr>
              <a:t>Entscheidungs- und Leistungsprozesse steuern und strukturieren.</a:t>
            </a:r>
            <a:br>
              <a:rPr lang="de-DE" dirty="0" smtClean="0">
                <a:latin typeface="Helvetica"/>
                <a:cs typeface="Helvetica"/>
              </a:rPr>
            </a:br>
            <a:r>
              <a:rPr lang="de-DE" dirty="0" smtClean="0">
                <a:latin typeface="Helvetica"/>
                <a:cs typeface="Helvetica"/>
              </a:rPr>
              <a:t>Hierin eingebettet sind auch alle sozialen &amp; kulturellen Interaktionen.</a:t>
            </a:r>
            <a:endParaRPr lang="de-DE" dirty="0">
              <a:latin typeface="Helvetica"/>
              <a:cs typeface="Helvetica"/>
            </a:endParaRPr>
          </a:p>
        </p:txBody>
      </p:sp>
      <p:sp>
        <p:nvSpPr>
          <p:cNvPr id="11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93260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9937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Organisationsdesign und Rahmenbedingungen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5</a:t>
            </a:fld>
            <a:endParaRPr lang="de-DE" dirty="0"/>
          </a:p>
        </p:txBody>
      </p:sp>
      <p:grpSp>
        <p:nvGrpSpPr>
          <p:cNvPr id="6" name="Gruppierung 5"/>
          <p:cNvGrpSpPr/>
          <p:nvPr/>
        </p:nvGrpSpPr>
        <p:grpSpPr>
          <a:xfrm>
            <a:off x="1098794" y="2153323"/>
            <a:ext cx="6128717" cy="3441074"/>
            <a:chOff x="45002" y="131306"/>
            <a:chExt cx="8636005" cy="5571157"/>
          </a:xfrm>
        </p:grpSpPr>
        <p:sp>
          <p:nvSpPr>
            <p:cNvPr id="7" name="Rechteck 6"/>
            <p:cNvSpPr/>
            <p:nvPr/>
          </p:nvSpPr>
          <p:spPr>
            <a:xfrm>
              <a:off x="1022478" y="585068"/>
              <a:ext cx="6753026" cy="4679092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1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100"/>
            </a:p>
          </p:txBody>
        </p:sp>
        <p:cxnSp>
          <p:nvCxnSpPr>
            <p:cNvPr id="8" name="Gerade Verbindung mit Pfeil 7"/>
            <p:cNvCxnSpPr>
              <a:stCxn id="18" idx="4"/>
              <a:endCxn id="19" idx="0"/>
            </p:cNvCxnSpPr>
            <p:nvPr/>
          </p:nvCxnSpPr>
          <p:spPr>
            <a:xfrm flipH="1">
              <a:off x="1770067" y="1136548"/>
              <a:ext cx="5127644" cy="3024603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3291673" y="4712632"/>
              <a:ext cx="1954953" cy="785443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Organisationsstruktur (FK/Gesamt)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5002" y="2385922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Rollen</a:t>
              </a:r>
            </a:p>
            <a:p>
              <a:pPr algn="ctr"/>
              <a:r>
                <a:rPr lang="de-DE" sz="1100" dirty="0">
                  <a:solidFill>
                    <a:schemeClr val="tx2"/>
                  </a:solidFill>
                </a:rPr>
                <a:t>(</a:t>
              </a:r>
              <a:r>
                <a:rPr lang="de-DE" sz="1100" dirty="0" smtClean="0">
                  <a:solidFill>
                    <a:schemeClr val="tx2"/>
                  </a:solidFill>
                </a:rPr>
                <a:t>FK+MA)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288567" y="131306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Führungs-kultur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726054" y="2385922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Regelkomm.</a:t>
              </a:r>
            </a:p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(FK+MA)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022478" y="984148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GPM/PZM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237705" y="4144625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OE-Einheiten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cxnSp>
          <p:nvCxnSpPr>
            <p:cNvPr id="15" name="Gerade Verbindung mit Pfeil 14"/>
            <p:cNvCxnSpPr>
              <a:stCxn id="11" idx="4"/>
              <a:endCxn id="9" idx="0"/>
            </p:cNvCxnSpPr>
            <p:nvPr/>
          </p:nvCxnSpPr>
          <p:spPr>
            <a:xfrm>
              <a:off x="4266044" y="682787"/>
              <a:ext cx="3106" cy="402984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mit Pfeil 15"/>
            <p:cNvCxnSpPr>
              <a:stCxn id="10" idx="6"/>
              <a:endCxn id="12" idx="2"/>
            </p:cNvCxnSpPr>
            <p:nvPr/>
          </p:nvCxnSpPr>
          <p:spPr>
            <a:xfrm>
              <a:off x="1999955" y="2661663"/>
              <a:ext cx="4726099" cy="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mit Pfeil 16"/>
            <p:cNvCxnSpPr>
              <a:stCxn id="13" idx="4"/>
              <a:endCxn id="14" idx="0"/>
            </p:cNvCxnSpPr>
            <p:nvPr/>
          </p:nvCxnSpPr>
          <p:spPr>
            <a:xfrm>
              <a:off x="1999955" y="1535629"/>
              <a:ext cx="5215227" cy="260899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Oval 17"/>
            <p:cNvSpPr/>
            <p:nvPr/>
          </p:nvSpPr>
          <p:spPr>
            <a:xfrm>
              <a:off x="5920234" y="585067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Strategie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792590" y="4161151"/>
              <a:ext cx="1954953" cy="551481"/>
            </a:xfrm>
            <a:prstGeom prst="ellipse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100" dirty="0" smtClean="0">
                  <a:solidFill>
                    <a:schemeClr val="tx2"/>
                  </a:solidFill>
                </a:rPr>
                <a:t>Gestaltung von Leistung</a:t>
              </a:r>
              <a:endParaRPr lang="de-DE" sz="1100" dirty="0">
                <a:solidFill>
                  <a:schemeClr val="tx2"/>
                </a:solidFill>
              </a:endParaRPr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6237705" y="5313409"/>
              <a:ext cx="1259754" cy="389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100" dirty="0" smtClean="0"/>
                <a:t>Gelebte Praxis</a:t>
              </a:r>
              <a:endParaRPr lang="de-DE" sz="1100" dirty="0"/>
            </a:p>
          </p:txBody>
        </p:sp>
      </p:grpSp>
      <p:sp>
        <p:nvSpPr>
          <p:cNvPr id="21" name="Textfeld 20"/>
          <p:cNvSpPr txBox="1"/>
          <p:nvPr/>
        </p:nvSpPr>
        <p:spPr>
          <a:xfrm rot="19266091">
            <a:off x="282838" y="1638114"/>
            <a:ext cx="1454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Helvetica"/>
                <a:cs typeface="Helvetica"/>
              </a:rPr>
              <a:t>Eigentümer</a:t>
            </a:r>
            <a:endParaRPr lang="de-DE" b="1" dirty="0">
              <a:latin typeface="Helvetica"/>
              <a:cs typeface="Helvetica"/>
            </a:endParaRPr>
          </a:p>
        </p:txBody>
      </p:sp>
      <p:sp>
        <p:nvSpPr>
          <p:cNvPr id="22" name="Textfeld 21"/>
          <p:cNvSpPr txBox="1"/>
          <p:nvPr/>
        </p:nvSpPr>
        <p:spPr>
          <a:xfrm rot="13260829">
            <a:off x="475786" y="5447869"/>
            <a:ext cx="159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>
                <a:latin typeface="Helvetica"/>
                <a:cs typeface="Helvetica"/>
              </a:rPr>
              <a:t>Regulatorien</a:t>
            </a:r>
            <a:endParaRPr lang="de-DE" b="1" dirty="0">
              <a:latin typeface="Helvetica"/>
              <a:cs typeface="Helvetica"/>
            </a:endParaRPr>
          </a:p>
        </p:txBody>
      </p:sp>
      <p:sp>
        <p:nvSpPr>
          <p:cNvPr id="23" name="Textfeld 22"/>
          <p:cNvSpPr txBox="1"/>
          <p:nvPr/>
        </p:nvSpPr>
        <p:spPr>
          <a:xfrm rot="8175026">
            <a:off x="6028583" y="5532828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Helvetica"/>
                <a:cs typeface="Helvetica"/>
              </a:rPr>
              <a:t>Führungsmannschaft</a:t>
            </a:r>
            <a:endParaRPr lang="de-DE" b="1" dirty="0">
              <a:latin typeface="Helvetica"/>
              <a:cs typeface="Helvetica"/>
            </a:endParaRPr>
          </a:p>
        </p:txBody>
      </p:sp>
      <p:sp>
        <p:nvSpPr>
          <p:cNvPr id="24" name="Textfeld 23"/>
          <p:cNvSpPr txBox="1"/>
          <p:nvPr/>
        </p:nvSpPr>
        <p:spPr>
          <a:xfrm rot="2410564">
            <a:off x="7071319" y="1610262"/>
            <a:ext cx="92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latin typeface="Helvetica"/>
                <a:cs typeface="Helvetica"/>
              </a:rPr>
              <a:t>Märkte</a:t>
            </a:r>
            <a:endParaRPr lang="de-DE" b="1" dirty="0">
              <a:latin typeface="Helvetica"/>
              <a:cs typeface="Helvetica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3432412" y="1557805"/>
            <a:ext cx="1632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Mitarbeiter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(...)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536844" y="5710019"/>
            <a:ext cx="3719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Narzissmus &amp; kognitive Einstellung</a:t>
            </a:r>
            <a:r>
              <a:rPr lang="de-DE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 </a:t>
            </a:r>
            <a:r>
              <a:rPr lang="de-DE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der Führungsebene 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2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948325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36507"/>
            <a:ext cx="8001000" cy="1143000"/>
          </a:xfrm>
        </p:spPr>
        <p:txBody>
          <a:bodyPr/>
          <a:lstStyle/>
          <a:p>
            <a:r>
              <a:rPr lang="de-DE" dirty="0" smtClean="0"/>
              <a:t>Die Faktoren im Überblick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6</a:t>
            </a:fld>
            <a:endParaRPr lang="de-DE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71914"/>
              </p:ext>
            </p:extLst>
          </p:nvPr>
        </p:nvGraphicFramePr>
        <p:xfrm>
          <a:off x="205061" y="1140654"/>
          <a:ext cx="8182103" cy="521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433"/>
                <a:gridCol w="5754670"/>
              </a:tblGrid>
              <a:tr h="354650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Treiber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de-DE" u="non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1513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Führungskultur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Wie wird man Führungskraft?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Wie entstehen Führungswerte?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Wer wählt Führungskräfte aus?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Wie geht man miteinander</a:t>
                      </a: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um?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Wie sieht es mit Zielsystemen aus?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Unterschriftenregelungen &amp; Cash-Management?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6825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Strategie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Welche Strategieebenen gibt es?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Wie sieht der Entwicklungsprozess aus?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Wer hat die Verantwortung</a:t>
                      </a: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für die Strategieumsetzung?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23857"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Regelkommunikation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Wer</a:t>
                      </a: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 kommuniziert worüber im Führungssystem?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Wo werden welche Entscheidungen getroffen?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Welche Standardkommunikation wird für Mitarbeiter</a:t>
                      </a:r>
                      <a:b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</a:b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vorgesehen?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Wo soll der Austausch stattfinden?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solidFill>
                            <a:srgbClr val="000000"/>
                          </a:solidFill>
                          <a:latin typeface="Helvetica"/>
                          <a:cs typeface="Helvetica"/>
                        </a:rPr>
                        <a:t>Wo kommunizieren PM/PZM/Linie miteinander?</a:t>
                      </a:r>
                      <a:endParaRPr lang="de-DE" dirty="0">
                        <a:solidFill>
                          <a:srgbClr val="000000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60692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Weitere Faktoren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7</a:t>
            </a:fld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794543"/>
              </p:ext>
            </p:extLst>
          </p:nvPr>
        </p:nvGraphicFramePr>
        <p:xfrm>
          <a:off x="276097" y="1417638"/>
          <a:ext cx="7986208" cy="4894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655"/>
                <a:gridCol w="5143553"/>
              </a:tblGrid>
              <a:tr h="1448652">
                <a:tc>
                  <a:txBody>
                    <a:bodyPr/>
                    <a:lstStyle/>
                    <a:p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OE-Einheiten</a:t>
                      </a:r>
                      <a:endParaRPr lang="de-DE" b="0" dirty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Welche Organisationseinheiten</a:t>
                      </a:r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 sind standardisiert?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Wie können Organigramme umgebaut werden?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="0" baseline="0" dirty="0" smtClean="0">
                          <a:solidFill>
                            <a:schemeClr val="tx1"/>
                          </a:solidFill>
                          <a:latin typeface="Helvetica"/>
                          <a:cs typeface="Helvetica"/>
                        </a:rPr>
                        <a:t>Wo gibt es Jobfamilien?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b="0" baseline="0" dirty="0" smtClean="0">
                        <a:solidFill>
                          <a:schemeClr val="tx1"/>
                        </a:solidFill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14347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Helvetica"/>
                          <a:cs typeface="Helvetica"/>
                        </a:rPr>
                        <a:t>Gestaltung von Leistung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latin typeface="Helvetica"/>
                          <a:cs typeface="Helvetica"/>
                        </a:rPr>
                        <a:t>Wie werden</a:t>
                      </a: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 bei uns Leistungsprozesse gesteuert?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Wie können diese verglichen werden?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Wie oft werden diese hinterfragt?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0043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Helvetica"/>
                          <a:cs typeface="Helvetica"/>
                        </a:rPr>
                        <a:t>Rollen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latin typeface="Helvetica"/>
                          <a:cs typeface="Helvetica"/>
                        </a:rPr>
                        <a:t>Wie werden bei uns Rollen definiert?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latin typeface="Helvetica"/>
                          <a:cs typeface="Helvetica"/>
                        </a:rPr>
                        <a:t>Wie</a:t>
                      </a: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 können Rollen verglichen werden?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14347">
                <a:tc>
                  <a:txBody>
                    <a:bodyPr/>
                    <a:lstStyle/>
                    <a:p>
                      <a:r>
                        <a:rPr lang="de-DE" dirty="0" smtClean="0">
                          <a:latin typeface="Helvetica"/>
                          <a:cs typeface="Helvetica"/>
                        </a:rPr>
                        <a:t>GPM/PZM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latin typeface="Helvetica"/>
                          <a:cs typeface="Helvetica"/>
                        </a:rPr>
                        <a:t>Wie steuern</a:t>
                      </a: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 wir unsere Prozesse?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>
                          <a:latin typeface="Helvetica"/>
                          <a:cs typeface="Helvetica"/>
                        </a:rPr>
                        <a:t>Welchen Grad der Standardisierung haben wir?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>
                          <a:latin typeface="Helvetica"/>
                          <a:cs typeface="Helvetica"/>
                        </a:rPr>
                        <a:t>Wie setzen wir es strategisch ein</a:t>
                      </a:r>
                      <a:endParaRPr lang="de-DE" dirty="0">
                        <a:latin typeface="Helvetica"/>
                        <a:cs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496835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Qualität &amp; Leistung &amp; Innovation „innerer Antrieb“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252449" y="2926859"/>
            <a:ext cx="5019323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DE" dirty="0" smtClean="0">
                <a:latin typeface="Helvetica"/>
                <a:cs typeface="Helvetica"/>
              </a:rPr>
              <a:t>Im Regelfall gibt es eine dominierende Logik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Helvetica"/>
                <a:cs typeface="Helvetica"/>
              </a:rPr>
              <a:t>Diese ist kulturell stark verankert</a:t>
            </a:r>
          </a:p>
          <a:p>
            <a:pPr marL="285750" indent="-285750">
              <a:buFontTx/>
              <a:buChar char="-"/>
            </a:pPr>
            <a:r>
              <a:rPr lang="de-DE" dirty="0" smtClean="0">
                <a:latin typeface="Helvetica"/>
                <a:cs typeface="Helvetica"/>
              </a:rPr>
              <a:t>Bei inhabergeführten Unternehmen:</a:t>
            </a:r>
            <a:br>
              <a:rPr lang="de-DE" dirty="0" smtClean="0">
                <a:latin typeface="Helvetica"/>
                <a:cs typeface="Helvetica"/>
              </a:rPr>
            </a:br>
            <a:r>
              <a:rPr lang="de-DE" dirty="0" smtClean="0">
                <a:latin typeface="Helvetica"/>
                <a:cs typeface="Helvetica"/>
              </a:rPr>
              <a:t>oft sehr stark durch den Eigentümer geprägt</a:t>
            </a:r>
          </a:p>
          <a:p>
            <a:endParaRPr lang="de-DE" sz="1400" dirty="0">
              <a:latin typeface="Helvetica"/>
              <a:cs typeface="Helvetica"/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V="1">
            <a:off x="3001027" y="2417321"/>
            <a:ext cx="10495" cy="21807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2997203" y="4598110"/>
            <a:ext cx="1857661" cy="12070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 flipH="1">
            <a:off x="1334757" y="4598110"/>
            <a:ext cx="1666270" cy="855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57200" y="5635904"/>
            <a:ext cx="9284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Helvetica"/>
                <a:cs typeface="Helvetica"/>
              </a:rPr>
              <a:t>Prozess</a:t>
            </a:r>
            <a:endParaRPr lang="de-DE" sz="1600" dirty="0">
              <a:latin typeface="Helvetica"/>
              <a:cs typeface="Helvetica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587517" y="1901793"/>
            <a:ext cx="8917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Helvetica"/>
                <a:cs typeface="Helvetica"/>
              </a:rPr>
              <a:t>Produkt</a:t>
            </a:r>
            <a:endParaRPr lang="de-DE" sz="1600" dirty="0">
              <a:latin typeface="Helvetica"/>
              <a:cs typeface="Helvetica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854864" y="5974458"/>
            <a:ext cx="777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Helvetica"/>
                <a:cs typeface="Helvetica"/>
              </a:rPr>
              <a:t>Kunde</a:t>
            </a:r>
            <a:endParaRPr lang="de-DE" sz="1600" dirty="0">
              <a:latin typeface="Helvetica"/>
              <a:cs typeface="Helvetica"/>
            </a:endParaRPr>
          </a:p>
        </p:txBody>
      </p:sp>
      <p:sp>
        <p:nvSpPr>
          <p:cNvPr id="12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830129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Elemente des Führungssystems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25735-B3EF-B041-9057-26081A2A618E}" type="slidenum">
              <a:rPr lang="de-DE" smtClean="0"/>
              <a:pPr/>
              <a:t>9</a:t>
            </a:fld>
            <a:endParaRPr lang="de-DE" dirty="0"/>
          </a:p>
        </p:txBody>
      </p:sp>
      <p:pic>
        <p:nvPicPr>
          <p:cNvPr id="6" name="Inhaltsplatzhalter 5" descr="Ganzheitl.BlickOrg03_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69" b="10269"/>
          <a:stretch>
            <a:fillRect/>
          </a:stretch>
        </p:blipFill>
        <p:spPr>
          <a:xfrm>
            <a:off x="276097" y="1586394"/>
            <a:ext cx="8001000" cy="4525963"/>
          </a:xfrm>
          <a:prstGeom prst="rect">
            <a:avLst/>
          </a:prstGeom>
        </p:spPr>
      </p:pic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76097" y="6356350"/>
            <a:ext cx="5811850" cy="365125"/>
          </a:xfrm>
        </p:spPr>
        <p:txBody>
          <a:bodyPr/>
          <a:lstStyle/>
          <a:p>
            <a:r>
              <a:rPr lang="de-DE" dirty="0"/>
              <a:t>Copyright © Dr</a:t>
            </a:r>
            <a:r>
              <a:rPr lang="de-DE" dirty="0" smtClean="0"/>
              <a:t>. Clemens </a:t>
            </a:r>
            <a:r>
              <a:rPr lang="de-DE" dirty="0" smtClean="0"/>
              <a:t>Schmoll. Alle Rechte vorbehalten. 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70528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693</Words>
  <Application>Microsoft Macintosh PowerPoint</Application>
  <PresentationFormat>Bildschirmpräsentation (4:3)</PresentationFormat>
  <Paragraphs>143</Paragraphs>
  <Slides>11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Office-Design</vt:lpstr>
      <vt:lpstr>Benutzerdefiniertes Design</vt:lpstr>
      <vt:lpstr>Anforderungen an das Organisationsdesign</vt:lpstr>
      <vt:lpstr>Transformation in internationalen Organisationen </vt:lpstr>
      <vt:lpstr>Komplexität vs. Selbstverkomplizierung</vt:lpstr>
      <vt:lpstr>Organisationsdesign</vt:lpstr>
      <vt:lpstr>Organisationsdesign und Rahmenbedingungen</vt:lpstr>
      <vt:lpstr>Die Faktoren im Überblick</vt:lpstr>
      <vt:lpstr>Weitere Faktoren</vt:lpstr>
      <vt:lpstr>Qualität &amp; Leistung &amp; Innovation „innerer Antrieb“</vt:lpstr>
      <vt:lpstr>Elemente des Führungssystems</vt:lpstr>
      <vt:lpstr>Treibende Gedanken zum Organisationsdesign</vt:lpstr>
      <vt:lpstr>Formen der Entscheidung &amp; Organisationssteuerung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Marco Ahammer</dc:creator>
  <cp:lastModifiedBy>Marco Ahammer</cp:lastModifiedBy>
  <cp:revision>24</cp:revision>
  <dcterms:created xsi:type="dcterms:W3CDTF">2015-05-11T17:11:17Z</dcterms:created>
  <dcterms:modified xsi:type="dcterms:W3CDTF">2015-09-07T10:00:21Z</dcterms:modified>
</cp:coreProperties>
</file>