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2"/>
  </p:notesMasterIdLst>
  <p:handoutMasterIdLst>
    <p:handoutMasterId r:id="rId13"/>
  </p:handoutMasterIdLst>
  <p:sldIdLst>
    <p:sldId id="256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18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88AC87-B215-1046-A439-31005B9DA839}" type="datetimeFigureOut">
              <a:rPr lang="de-DE" smtClean="0"/>
              <a:t>07.09.15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CAB489-942A-1F43-97D1-E62ACBA43D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7858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E52D29-1DCA-404F-BECC-C43AF57890E8}" type="datetimeFigureOut">
              <a:rPr lang="de-DE" smtClean="0"/>
              <a:t>07.09.15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C1A1B5-A013-D24F-B8BD-DF0C568D15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23162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8200" y="124252"/>
            <a:ext cx="543567" cy="6597223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00254" y="1923339"/>
            <a:ext cx="7772400" cy="1470025"/>
          </a:xfrm>
        </p:spPr>
        <p:txBody>
          <a:bodyPr>
            <a:noAutofit/>
          </a:bodyPr>
          <a:lstStyle>
            <a:lvl1pPr>
              <a:defRPr sz="4800" b="1" i="0" baseline="0">
                <a:solidFill>
                  <a:srgbClr val="E46C0A"/>
                </a:solidFill>
                <a:latin typeface="Helvetica"/>
                <a:cs typeface="Helvetica"/>
              </a:defRPr>
            </a:lvl1pPr>
          </a:lstStyle>
          <a:p>
            <a:r>
              <a:rPr lang="de-AT" dirty="0" smtClean="0"/>
              <a:t>Führungsaufgabe: Veränderung gestalten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192137" y="3748143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4000" baseline="0">
                <a:solidFill>
                  <a:srgbClr val="E46C0A"/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 smtClean="0"/>
              <a:t>Konzepte und Praxishinweise 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477121" y="5707480"/>
            <a:ext cx="5811850" cy="365125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r>
              <a:rPr lang="de-DE" dirty="0" smtClean="0"/>
              <a:t>Prof. (FH) Dr. </a:t>
            </a:r>
            <a:r>
              <a:rPr lang="de-DE" dirty="0" err="1" smtClean="0"/>
              <a:t>Gölzner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324600" y="6356350"/>
            <a:ext cx="2133600" cy="365125"/>
          </a:xfrm>
        </p:spPr>
        <p:txBody>
          <a:bodyPr/>
          <a:lstStyle>
            <a:lvl1pPr algn="ctr">
              <a:defRPr sz="1600"/>
            </a:lvl1pPr>
          </a:lstStyle>
          <a:p>
            <a:pPr algn="r"/>
            <a:fld id="{55425735-B3EF-B041-9057-26081A2A618E}" type="slidenum">
              <a:rPr lang="de-DE" smtClean="0"/>
              <a:pPr algn="r"/>
              <a:t>‹Nr.›</a:t>
            </a:fld>
            <a:endParaRPr lang="de-DE" dirty="0"/>
          </a:p>
        </p:txBody>
      </p:sp>
      <p:sp>
        <p:nvSpPr>
          <p:cNvPr id="8" name="Textfeld 7"/>
          <p:cNvSpPr txBox="1"/>
          <p:nvPr userDrawn="1"/>
        </p:nvSpPr>
        <p:spPr>
          <a:xfrm>
            <a:off x="6322630" y="16843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4" name="Textfeld 3"/>
          <p:cNvSpPr txBox="1"/>
          <p:nvPr userDrawn="1"/>
        </p:nvSpPr>
        <p:spPr>
          <a:xfrm>
            <a:off x="10350183" y="461336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83965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BF4E0-D5DC-344E-9114-4A8DCF5180E8}" type="datetime1">
              <a:rPr lang="de-AT" smtClean="0"/>
              <a:t>07.09.15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6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FEA28-8FAA-8A46-923F-BEB7F15750C5}" type="datetime1">
              <a:rPr lang="de-AT" smtClean="0"/>
              <a:t>07.09.15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1846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11400-68FE-044F-9642-A639542764CD}" type="datetime1">
              <a:rPr lang="de-AT" smtClean="0"/>
              <a:t>07.09.15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473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BA23-829A-CF40-BF49-A83647B1F2B7}" type="datetime1">
              <a:rPr lang="de-AT" smtClean="0"/>
              <a:t>07.09.15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30136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38E5C-10B5-6C45-A5AD-4538B5410FBB}" type="datetime1">
              <a:rPr lang="de-AT" smtClean="0"/>
              <a:t>07.09.15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86789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8E68F-08CA-5B45-AFF4-F373A979AACB}" type="datetime1">
              <a:rPr lang="de-AT" smtClean="0"/>
              <a:t>07.09.15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40847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F2D3D-80E0-6640-A514-3B0880463D12}" type="datetime1">
              <a:rPr lang="de-AT" smtClean="0"/>
              <a:t>07.09.15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87660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AF3A-C8B2-0447-AF6E-981D06B80534}" type="datetime1">
              <a:rPr lang="de-AT" smtClean="0"/>
              <a:t>07.09.15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96947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EED4-83B6-F34E-834F-B4F4736144C6}" type="datetime1">
              <a:rPr lang="de-AT" smtClean="0"/>
              <a:t>07.09.15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27600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FE051-0D3C-1B48-BE11-563B9C70BB03}" type="datetime1">
              <a:rPr lang="de-AT" smtClean="0"/>
              <a:t>07.09.15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2492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43000"/>
          </a:xfrm>
        </p:spPr>
        <p:txBody>
          <a:bodyPr/>
          <a:lstStyle>
            <a:lvl1pPr>
              <a:defRPr>
                <a:solidFill>
                  <a:srgbClr val="E46C0A"/>
                </a:solidFill>
                <a:latin typeface="Helvetica"/>
                <a:cs typeface="Helvetica"/>
              </a:defRPr>
            </a:lvl1pPr>
          </a:lstStyle>
          <a:p>
            <a:r>
              <a:rPr lang="de-AT" dirty="0" smtClean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586394"/>
            <a:ext cx="8001000" cy="4525963"/>
          </a:xfrm>
        </p:spPr>
        <p:txBody>
          <a:bodyPr/>
          <a:lstStyle>
            <a:lvl1pPr marL="342900" indent="-342900">
              <a:buFont typeface="Arial"/>
              <a:buChar char="•"/>
              <a:defRPr>
                <a:latin typeface="Helvetica"/>
                <a:cs typeface="Helvetica"/>
              </a:defRPr>
            </a:lvl1pPr>
            <a:lvl2pPr>
              <a:defRPr>
                <a:latin typeface="Helvetica"/>
                <a:cs typeface="Helvetica"/>
              </a:defRPr>
            </a:lvl2pPr>
            <a:lvl3pPr>
              <a:defRPr>
                <a:latin typeface="Helvetica"/>
                <a:cs typeface="Helvetica"/>
              </a:defRPr>
            </a:lvl3pPr>
            <a:lvl4pPr>
              <a:defRPr>
                <a:latin typeface="Helvetica"/>
                <a:cs typeface="Helvetica"/>
              </a:defRPr>
            </a:lvl4pPr>
            <a:lvl5pPr>
              <a:defRPr>
                <a:latin typeface="Helvetica"/>
                <a:cs typeface="Helvetica"/>
              </a:defRPr>
            </a:lvl5pPr>
          </a:lstStyle>
          <a:p>
            <a:pPr lvl="0"/>
            <a:r>
              <a:rPr lang="de-AT" dirty="0" smtClean="0"/>
              <a:t>Mastertextformat bearbeiten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  <a:p>
            <a:pPr lvl="3"/>
            <a:r>
              <a:rPr lang="de-AT" dirty="0" smtClean="0"/>
              <a:t>Vierte Ebene</a:t>
            </a:r>
          </a:p>
          <a:p>
            <a:pPr lvl="4"/>
            <a:r>
              <a:rPr lang="de-AT" dirty="0" smtClean="0"/>
              <a:t>Fünfte Ebene</a:t>
            </a:r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8200" y="124252"/>
            <a:ext cx="543567" cy="6597223"/>
          </a:xfrm>
          <a:prstGeom prst="rect">
            <a:avLst/>
          </a:prstGeom>
        </p:spPr>
      </p:pic>
      <p:sp>
        <p:nvSpPr>
          <p:cNvPr id="9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76097" y="6356350"/>
            <a:ext cx="5811850" cy="365125"/>
          </a:xfrm>
        </p:spPr>
        <p:txBody>
          <a:bodyPr/>
          <a:lstStyle>
            <a:lvl1pPr algn="l">
              <a:defRPr sz="1600">
                <a:latin typeface="Helvetica"/>
                <a:cs typeface="Helvetica"/>
              </a:defRPr>
            </a:lvl1pPr>
          </a:lstStyle>
          <a:p>
            <a:r>
              <a:rPr lang="de-DE" dirty="0" smtClean="0"/>
              <a:t>Prof. (FH) Dr. </a:t>
            </a:r>
            <a:r>
              <a:rPr lang="de-DE" dirty="0" err="1" smtClean="0"/>
              <a:t>Gölzner</a:t>
            </a:r>
            <a:endParaRPr lang="de-DE" dirty="0"/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324600" y="6356350"/>
            <a:ext cx="2133600" cy="365125"/>
          </a:xfrm>
        </p:spPr>
        <p:txBody>
          <a:bodyPr/>
          <a:lstStyle>
            <a:lvl1pPr algn="r">
              <a:defRPr sz="1600"/>
            </a:lvl1pPr>
          </a:lstStyle>
          <a:p>
            <a:fld id="{55425735-B3EF-B041-9057-26081A2A618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327248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3005-3061-FC43-BD37-A51C6D98D5FA}" type="datetime1">
              <a:rPr lang="de-AT" smtClean="0"/>
              <a:t>07.09.15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7667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C46B5-9A33-1045-9F34-B4D6DC24AE0F}" type="datetime1">
              <a:rPr lang="de-AT" smtClean="0"/>
              <a:t>07.09.15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74142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48048-6AA7-E94E-B8A9-7D12757E7E80}" type="datetime1">
              <a:rPr lang="de-AT" smtClean="0"/>
              <a:t>07.09.15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4716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8101-2F2A-4F41-9D7F-0D834E96FFF0}" type="datetime1">
              <a:rPr lang="de-AT" smtClean="0"/>
              <a:t>07.09.15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9848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AAA2-E798-9348-9DC0-FFF2B18AD115}" type="datetime1">
              <a:rPr lang="de-AT" smtClean="0"/>
              <a:t>07.09.15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3657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25F9-6F58-B945-A798-B1A44C5D39BD}" type="datetime1">
              <a:rPr lang="de-AT" smtClean="0"/>
              <a:t>07.09.15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4905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4FB70-386F-F544-91A8-CB45C25C9FF1}" type="datetime1">
              <a:rPr lang="de-AT" smtClean="0"/>
              <a:t>07.09.15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2722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3ADA-D785-1541-86B2-BDD28C0A385C}" type="datetime1">
              <a:rPr lang="de-AT" smtClean="0"/>
              <a:t>07.09.15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4648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1B3E-370C-9440-A9DF-758FBB60157E}" type="datetime1">
              <a:rPr lang="de-AT" smtClean="0"/>
              <a:t>07.09.15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6738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F768-FEE0-5C45-AF6A-A956D5A9FA27}" type="datetime1">
              <a:rPr lang="de-AT" smtClean="0"/>
              <a:t>07.09.15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167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5881E-515E-7E4F-B66C-5FDE43FCE856}" type="datetime1">
              <a:rPr lang="de-AT" smtClean="0"/>
              <a:t>07.09.15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25735-B3EF-B041-9057-26081A2A61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9445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F740E-94A8-7E48-8252-DF9F8D66BD90}" type="datetime1">
              <a:rPr lang="de-AT" smtClean="0"/>
              <a:t>07.09.15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3005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Cases Interventionsforschung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Copyright © Dr</a:t>
            </a:r>
            <a:r>
              <a:rPr lang="de-DE" dirty="0" smtClean="0"/>
              <a:t>. Clemens Schmoll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5425735-B3EF-B041-9057-26081A2A618E}" type="slidenum">
              <a:rPr lang="de-DE" smtClean="0"/>
              <a:pPr algn="r"/>
              <a:t>1</a:t>
            </a:fld>
            <a:endParaRPr lang="de-DE" dirty="0"/>
          </a:p>
        </p:txBody>
      </p:sp>
      <p:sp>
        <p:nvSpPr>
          <p:cNvPr id="6" name="Unterti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86118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Copyright © Dr</a:t>
            </a:r>
            <a:r>
              <a:rPr lang="de-DE" dirty="0" smtClean="0"/>
              <a:t>. Clemens </a:t>
            </a:r>
            <a:r>
              <a:rPr lang="de-DE" dirty="0" smtClean="0"/>
              <a:t>Schmoll. Alle Rechte vorbehalten. 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457200" y="750483"/>
            <a:ext cx="8001000" cy="4243042"/>
          </a:xfrm>
        </p:spPr>
        <p:txBody>
          <a:bodyPr>
            <a:normAutofit/>
          </a:bodyPr>
          <a:lstStyle/>
          <a:p>
            <a:r>
              <a:rPr lang="de-DE" sz="1700" dirty="0">
                <a:latin typeface="Calibri"/>
                <a:cs typeface="Calibri"/>
              </a:rPr>
              <a:t>Zielsetzung: FK/PK/Retail bessere Steuerung der Aktivitäten, mehr gemeinsame </a:t>
            </a:r>
            <a:r>
              <a:rPr lang="de-DE" sz="1700" dirty="0" smtClean="0">
                <a:latin typeface="Calibri"/>
                <a:cs typeface="Calibri"/>
              </a:rPr>
              <a:t>Verantwortungsübernahme</a:t>
            </a:r>
            <a:endParaRPr lang="de-DE" sz="1700" dirty="0">
              <a:latin typeface="Calibri"/>
              <a:cs typeface="Calibri"/>
            </a:endParaRPr>
          </a:p>
          <a:p>
            <a:r>
              <a:rPr lang="de-DE" sz="1700" dirty="0">
                <a:latin typeface="Calibri"/>
                <a:cs typeface="Calibri"/>
              </a:rPr>
              <a:t>Ausgangslage: Spannungen da (emotional), wenig Abstimmung (Kultur), Ziele sollen weiterhin direkt zw. Vorstand und Leiter der Bereiche ausgemacht </a:t>
            </a:r>
            <a:r>
              <a:rPr lang="de-DE" sz="1700" dirty="0" smtClean="0">
                <a:latin typeface="Calibri"/>
                <a:cs typeface="Calibri"/>
              </a:rPr>
              <a:t>werden</a:t>
            </a:r>
          </a:p>
          <a:p>
            <a:endParaRPr lang="de-DE" sz="1800" i="1" u="sng" dirty="0"/>
          </a:p>
          <a:p>
            <a:pPr marL="0" indent="0">
              <a:buNone/>
            </a:pPr>
            <a:r>
              <a:rPr lang="de-DE" sz="1700" i="1" u="sng" dirty="0" smtClean="0">
                <a:latin typeface="Calibri"/>
                <a:cs typeface="Calibri"/>
              </a:rPr>
              <a:t>Vorgehensweise </a:t>
            </a:r>
            <a:r>
              <a:rPr lang="de-DE" sz="1700" i="1" u="sng" dirty="0">
                <a:latin typeface="Calibri"/>
                <a:cs typeface="Calibri"/>
              </a:rPr>
              <a:t>I:</a:t>
            </a:r>
          </a:p>
          <a:p>
            <a:pPr marL="0" indent="0">
              <a:buNone/>
            </a:pPr>
            <a:r>
              <a:rPr lang="de-DE" sz="1700" dirty="0">
                <a:latin typeface="Calibri"/>
                <a:cs typeface="Calibri"/>
              </a:rPr>
              <a:t>Seminare (Führen im Führungsteams, </a:t>
            </a:r>
            <a:r>
              <a:rPr lang="de-DE" sz="1700" dirty="0" smtClean="0">
                <a:latin typeface="Calibri"/>
                <a:cs typeface="Calibri"/>
              </a:rPr>
              <a:t>Teamworkshop)</a:t>
            </a:r>
          </a:p>
          <a:p>
            <a:pPr marL="0" indent="0">
              <a:buNone/>
            </a:pPr>
            <a:r>
              <a:rPr lang="de-DE" sz="1700" u="sng" dirty="0" smtClean="0">
                <a:latin typeface="Calibri"/>
                <a:cs typeface="Calibri"/>
              </a:rPr>
              <a:t>Vorgehensweise II:</a:t>
            </a:r>
            <a:r>
              <a:rPr lang="de-DE" sz="1700" dirty="0" smtClean="0">
                <a:latin typeface="Calibri"/>
                <a:cs typeface="Calibri"/>
              </a:rPr>
              <a:t> </a:t>
            </a:r>
          </a:p>
          <a:p>
            <a:pPr marL="0" indent="0">
              <a:buNone/>
            </a:pPr>
            <a:r>
              <a:rPr lang="de-DE" sz="1700" dirty="0" smtClean="0">
                <a:latin typeface="Calibri"/>
                <a:cs typeface="Calibri"/>
              </a:rPr>
              <a:t>Änderung des Planungsprozesses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grpSp>
        <p:nvGrpSpPr>
          <p:cNvPr id="7" name="Gruppierung 6"/>
          <p:cNvGrpSpPr/>
          <p:nvPr/>
        </p:nvGrpSpPr>
        <p:grpSpPr>
          <a:xfrm>
            <a:off x="55452" y="3561867"/>
            <a:ext cx="8157470" cy="2833594"/>
            <a:chOff x="55451" y="3421897"/>
            <a:chExt cx="9734759" cy="2973564"/>
          </a:xfrm>
        </p:grpSpPr>
        <p:sp>
          <p:nvSpPr>
            <p:cNvPr id="9" name="Rechteck 8"/>
            <p:cNvSpPr/>
            <p:nvPr/>
          </p:nvSpPr>
          <p:spPr>
            <a:xfrm>
              <a:off x="55451" y="3478109"/>
              <a:ext cx="1720105" cy="1256542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04306" tIns="52153" rIns="104306" bIns="52153" spcCol="0" rtlCol="0" anchor="ctr"/>
            <a:lstStyle/>
            <a:p>
              <a:pPr algn="ctr"/>
              <a:r>
                <a:rPr lang="de-DE" sz="1600" dirty="0" smtClean="0">
                  <a:solidFill>
                    <a:srgbClr val="1F497D"/>
                  </a:solidFill>
                </a:rPr>
                <a:t>WS:</a:t>
              </a:r>
            </a:p>
            <a:p>
              <a:pPr algn="ctr"/>
              <a:r>
                <a:rPr lang="de-DE" sz="1600" dirty="0" smtClean="0">
                  <a:solidFill>
                    <a:srgbClr val="1F497D"/>
                  </a:solidFill>
                </a:rPr>
                <a:t>„miteinander“</a:t>
              </a:r>
            </a:p>
            <a:p>
              <a:pPr algn="ctr"/>
              <a:r>
                <a:rPr lang="de-DE" sz="1600" dirty="0" smtClean="0">
                  <a:solidFill>
                    <a:srgbClr val="1F497D"/>
                  </a:solidFill>
                </a:rPr>
                <a:t>+ Zielprozess</a:t>
              </a:r>
            </a:p>
            <a:p>
              <a:pPr algn="ctr"/>
              <a:r>
                <a:rPr lang="de-DE" sz="1600" dirty="0" smtClean="0">
                  <a:solidFill>
                    <a:srgbClr val="1F497D"/>
                  </a:solidFill>
                </a:rPr>
                <a:t>Neu</a:t>
              </a:r>
              <a:endParaRPr lang="de-DE" sz="1600" dirty="0">
                <a:solidFill>
                  <a:srgbClr val="1F497D"/>
                </a:solidFill>
              </a:endParaRPr>
            </a:p>
          </p:txBody>
        </p:sp>
        <p:sp>
          <p:nvSpPr>
            <p:cNvPr id="10" name="Rechteck 9"/>
            <p:cNvSpPr/>
            <p:nvPr/>
          </p:nvSpPr>
          <p:spPr>
            <a:xfrm>
              <a:off x="1898857" y="3457891"/>
              <a:ext cx="1447077" cy="1256542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04306" tIns="52153" rIns="104306" bIns="52153" spcCol="0" rtlCol="0" anchor="ctr"/>
            <a:lstStyle/>
            <a:p>
              <a:pPr algn="ctr"/>
              <a:r>
                <a:rPr lang="de-DE" sz="1600" dirty="0" smtClean="0">
                  <a:solidFill>
                    <a:srgbClr val="1F497D"/>
                  </a:solidFill>
                </a:rPr>
                <a:t>Jahres</a:t>
              </a:r>
              <a:br>
                <a:rPr lang="de-DE" sz="1600" dirty="0" smtClean="0">
                  <a:solidFill>
                    <a:srgbClr val="1F497D"/>
                  </a:solidFill>
                </a:rPr>
              </a:br>
              <a:r>
                <a:rPr lang="de-DE" sz="1600" dirty="0" smtClean="0">
                  <a:solidFill>
                    <a:srgbClr val="1F497D"/>
                  </a:solidFill>
                </a:rPr>
                <a:t>-</a:t>
              </a:r>
              <a:r>
                <a:rPr lang="de-DE" sz="1600" dirty="0" err="1" smtClean="0">
                  <a:solidFill>
                    <a:srgbClr val="1F497D"/>
                  </a:solidFill>
                </a:rPr>
                <a:t>rückblick</a:t>
              </a:r>
              <a:endParaRPr lang="de-DE" sz="1600" dirty="0" smtClean="0">
                <a:solidFill>
                  <a:srgbClr val="1F497D"/>
                </a:solidFill>
              </a:endParaRPr>
            </a:p>
            <a:p>
              <a:pPr algn="ctr"/>
              <a:r>
                <a:rPr lang="de-DE" sz="1600" dirty="0" smtClean="0">
                  <a:solidFill>
                    <a:srgbClr val="1F497D"/>
                  </a:solidFill>
                </a:rPr>
                <a:t>Im Bereich</a:t>
              </a:r>
              <a:endParaRPr lang="de-DE" sz="1600" dirty="0">
                <a:solidFill>
                  <a:srgbClr val="1F497D"/>
                </a:solidFill>
              </a:endParaRPr>
            </a:p>
          </p:txBody>
        </p:sp>
        <p:sp>
          <p:nvSpPr>
            <p:cNvPr id="11" name="Rechteck 10"/>
            <p:cNvSpPr/>
            <p:nvPr/>
          </p:nvSpPr>
          <p:spPr>
            <a:xfrm>
              <a:off x="3469235" y="3437674"/>
              <a:ext cx="1447077" cy="1256542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04306" tIns="52153" rIns="104306" bIns="52153" spcCol="0" rtlCol="0" anchor="ctr"/>
            <a:lstStyle/>
            <a:p>
              <a:pPr algn="ctr"/>
              <a:r>
                <a:rPr lang="de-DE" sz="1600" dirty="0" smtClean="0">
                  <a:solidFill>
                    <a:srgbClr val="1F497D"/>
                  </a:solidFill>
                </a:rPr>
                <a:t>Diskussion,</a:t>
              </a:r>
            </a:p>
            <a:p>
              <a:pPr algn="ctr"/>
              <a:r>
                <a:rPr lang="de-DE" sz="1600" dirty="0" smtClean="0">
                  <a:solidFill>
                    <a:srgbClr val="1F497D"/>
                  </a:solidFill>
                </a:rPr>
                <a:t>Austausch im</a:t>
              </a:r>
            </a:p>
            <a:p>
              <a:pPr algn="ctr"/>
              <a:r>
                <a:rPr lang="de-DE" sz="1600" dirty="0" smtClean="0">
                  <a:solidFill>
                    <a:srgbClr val="1F497D"/>
                  </a:solidFill>
                </a:rPr>
                <a:t>Führungs-team</a:t>
              </a:r>
              <a:endParaRPr lang="de-DE" sz="1600" dirty="0">
                <a:solidFill>
                  <a:srgbClr val="1F497D"/>
                </a:solidFill>
              </a:endParaRPr>
            </a:p>
          </p:txBody>
        </p:sp>
        <p:sp>
          <p:nvSpPr>
            <p:cNvPr id="12" name="Rechteck 11"/>
            <p:cNvSpPr/>
            <p:nvPr/>
          </p:nvSpPr>
          <p:spPr>
            <a:xfrm>
              <a:off x="5051943" y="3429786"/>
              <a:ext cx="1447077" cy="1256542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04306" tIns="52153" rIns="104306" bIns="52153" spcCol="0" rtlCol="0" anchor="ctr"/>
            <a:lstStyle/>
            <a:p>
              <a:pPr algn="ctr"/>
              <a:r>
                <a:rPr lang="de-DE" sz="1600" b="1" dirty="0" smtClean="0">
                  <a:solidFill>
                    <a:srgbClr val="1F497D"/>
                  </a:solidFill>
                </a:rPr>
                <a:t>Ziele-klausur</a:t>
              </a:r>
              <a:endParaRPr lang="de-DE" sz="1600" b="1" dirty="0">
                <a:solidFill>
                  <a:srgbClr val="1F497D"/>
                </a:solidFill>
              </a:endParaRPr>
            </a:p>
            <a:p>
              <a:pPr algn="ctr"/>
              <a:r>
                <a:rPr lang="de-DE" sz="1600" b="1" dirty="0" smtClean="0">
                  <a:solidFill>
                    <a:srgbClr val="1F497D"/>
                  </a:solidFill>
                </a:rPr>
                <a:t>Vorstand- FT</a:t>
              </a:r>
            </a:p>
          </p:txBody>
        </p:sp>
        <p:sp>
          <p:nvSpPr>
            <p:cNvPr id="13" name="Rechteck 12"/>
            <p:cNvSpPr/>
            <p:nvPr/>
          </p:nvSpPr>
          <p:spPr>
            <a:xfrm>
              <a:off x="6634651" y="3421897"/>
              <a:ext cx="1447077" cy="1707307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04306" tIns="52153" rIns="104306" bIns="52153" spcCol="0" rtlCol="0" anchor="ctr"/>
            <a:lstStyle/>
            <a:p>
              <a:pPr algn="ctr"/>
              <a:r>
                <a:rPr lang="de-DE" sz="1600" b="1" dirty="0" err="1" smtClean="0">
                  <a:solidFill>
                    <a:srgbClr val="1F497D"/>
                  </a:solidFill>
                </a:rPr>
                <a:t>Abstim-mung</a:t>
              </a:r>
              <a:endParaRPr lang="de-DE" sz="1600" b="1" dirty="0" smtClean="0">
                <a:solidFill>
                  <a:srgbClr val="1F497D"/>
                </a:solidFill>
              </a:endParaRPr>
            </a:p>
            <a:p>
              <a:pPr algn="ctr"/>
              <a:r>
                <a:rPr lang="de-DE" sz="1600" b="1" dirty="0" smtClean="0">
                  <a:solidFill>
                    <a:srgbClr val="1F497D"/>
                  </a:solidFill>
                </a:rPr>
                <a:t>Bereich</a:t>
              </a:r>
            </a:p>
            <a:p>
              <a:pPr algn="ctr"/>
              <a:r>
                <a:rPr lang="de-DE" sz="1600" b="1" dirty="0" smtClean="0">
                  <a:solidFill>
                    <a:srgbClr val="1F497D"/>
                  </a:solidFill>
                </a:rPr>
                <a:t>+ Ziel-verein-</a:t>
              </a:r>
              <a:r>
                <a:rPr lang="de-DE" sz="1600" b="1" dirty="0" err="1" smtClean="0">
                  <a:solidFill>
                    <a:srgbClr val="1F497D"/>
                  </a:solidFill>
                </a:rPr>
                <a:t>barung</a:t>
              </a:r>
              <a:endParaRPr lang="de-DE" sz="1600" b="1" dirty="0" smtClean="0">
                <a:solidFill>
                  <a:srgbClr val="1F497D"/>
                </a:solidFill>
              </a:endParaRPr>
            </a:p>
            <a:p>
              <a:pPr algn="ctr"/>
              <a:r>
                <a:rPr lang="de-DE" sz="1600" b="1" dirty="0" smtClean="0">
                  <a:solidFill>
                    <a:srgbClr val="1F497D"/>
                  </a:solidFill>
                </a:rPr>
                <a:t>VT-FK</a:t>
              </a:r>
              <a:endParaRPr lang="de-DE" sz="1600" b="1" dirty="0">
                <a:solidFill>
                  <a:srgbClr val="1F497D"/>
                </a:solidFill>
              </a:endParaRPr>
            </a:p>
          </p:txBody>
        </p:sp>
        <p:sp>
          <p:nvSpPr>
            <p:cNvPr id="14" name="Rechteck 13"/>
            <p:cNvSpPr/>
            <p:nvPr/>
          </p:nvSpPr>
          <p:spPr>
            <a:xfrm>
              <a:off x="8212921" y="3421899"/>
              <a:ext cx="1447077" cy="1256542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04306" tIns="52153" rIns="104306" bIns="52153" spcCol="0" rtlCol="0" anchor="ctr"/>
            <a:lstStyle/>
            <a:p>
              <a:pPr algn="ctr"/>
              <a:r>
                <a:rPr lang="de-DE" sz="1600" dirty="0" smtClean="0">
                  <a:solidFill>
                    <a:srgbClr val="1F497D"/>
                  </a:solidFill>
                </a:rPr>
                <a:t>Diskussion</a:t>
              </a:r>
            </a:p>
            <a:p>
              <a:pPr algn="ctr"/>
              <a:r>
                <a:rPr lang="de-DE" sz="1600" dirty="0" smtClean="0">
                  <a:solidFill>
                    <a:srgbClr val="1F497D"/>
                  </a:solidFill>
                </a:rPr>
                <a:t> im</a:t>
              </a:r>
            </a:p>
            <a:p>
              <a:pPr algn="ctr"/>
              <a:r>
                <a:rPr lang="de-DE" sz="1600" dirty="0" smtClean="0">
                  <a:solidFill>
                    <a:srgbClr val="1F497D"/>
                  </a:solidFill>
                </a:rPr>
                <a:t>Führungsteam</a:t>
              </a:r>
            </a:p>
          </p:txBody>
        </p:sp>
        <p:sp>
          <p:nvSpPr>
            <p:cNvPr id="15" name="Textfeld 14"/>
            <p:cNvSpPr txBox="1"/>
            <p:nvPr/>
          </p:nvSpPr>
          <p:spPr>
            <a:xfrm>
              <a:off x="1060401" y="5979963"/>
              <a:ext cx="2523591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Fett = Alter Prozess</a:t>
              </a:r>
              <a:endParaRPr lang="de-DE" dirty="0"/>
            </a:p>
          </p:txBody>
        </p:sp>
        <p:cxnSp>
          <p:nvCxnSpPr>
            <p:cNvPr id="16" name="Gerade Verbindung mit Pfeil 15"/>
            <p:cNvCxnSpPr/>
            <p:nvPr/>
          </p:nvCxnSpPr>
          <p:spPr>
            <a:xfrm>
              <a:off x="2022160" y="5301822"/>
              <a:ext cx="7768050" cy="2466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feld 16"/>
            <p:cNvSpPr txBox="1"/>
            <p:nvPr/>
          </p:nvSpPr>
          <p:spPr>
            <a:xfrm>
              <a:off x="4098077" y="5454222"/>
              <a:ext cx="1883993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Neuer Prozess</a:t>
              </a:r>
              <a:endParaRPr lang="de-DE" dirty="0"/>
            </a:p>
          </p:txBody>
        </p:sp>
      </p:grpSp>
    </p:spTree>
    <p:extLst>
      <p:ext uri="{BB962C8B-B14F-4D97-AF65-F5344CB8AC3E}">
        <p14:creationId xmlns:p14="http://schemas.microsoft.com/office/powerpoint/2010/main" val="4005591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457200" y="859043"/>
            <a:ext cx="8001000" cy="4243042"/>
          </a:xfrm>
        </p:spPr>
        <p:txBody>
          <a:bodyPr>
            <a:normAutofit/>
          </a:bodyPr>
          <a:lstStyle/>
          <a:p>
            <a:r>
              <a:rPr lang="de-DE" sz="1700" dirty="0">
                <a:latin typeface="Calibri"/>
                <a:cs typeface="Calibri"/>
              </a:rPr>
              <a:t>Zielsetzung: Strategieprojekt in einer Bank</a:t>
            </a:r>
          </a:p>
          <a:p>
            <a:r>
              <a:rPr lang="de-DE" sz="1700" dirty="0">
                <a:latin typeface="Calibri"/>
                <a:cs typeface="Calibri"/>
              </a:rPr>
              <a:t>Ausgangslage: Kritische „Spannung“ zw. Vorstand und FK, zum Teil negative Stimmen, Aussagen der Führungskräfte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r>
              <a:rPr lang="de-DE" sz="1800" u="sng" dirty="0" smtClean="0"/>
              <a:t>Vorgehensweise:</a:t>
            </a:r>
            <a:r>
              <a:rPr lang="de-DE" sz="1800" dirty="0" smtClean="0"/>
              <a:t> 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1324313" y="391885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18" name="Textfeld 17"/>
          <p:cNvSpPr txBox="1"/>
          <p:nvPr/>
        </p:nvSpPr>
        <p:spPr>
          <a:xfrm>
            <a:off x="470247" y="3223219"/>
            <a:ext cx="5854353" cy="2044317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marL="325955" indent="-325955">
              <a:buFont typeface="Arial"/>
              <a:buChar char="•"/>
            </a:pPr>
            <a:r>
              <a:rPr lang="de-DE" dirty="0" smtClean="0"/>
              <a:t>Projektteam rund um Vorstand</a:t>
            </a:r>
          </a:p>
          <a:p>
            <a:pPr marL="325955" indent="-325955">
              <a:buFont typeface="Arial"/>
              <a:buChar char="•"/>
            </a:pPr>
            <a:r>
              <a:rPr lang="de-DE" dirty="0" smtClean="0"/>
              <a:t>Einbindung der Führungskräfte in Form von Gesprächen,</a:t>
            </a:r>
            <a:br>
              <a:rPr lang="de-DE" dirty="0" smtClean="0"/>
            </a:br>
            <a:r>
              <a:rPr lang="de-DE" dirty="0" smtClean="0"/>
              <a:t>Mini-Workshop. </a:t>
            </a:r>
          </a:p>
          <a:p>
            <a:pPr marL="325955" indent="-325955">
              <a:buFont typeface="Arial"/>
              <a:buChar char="•"/>
            </a:pPr>
            <a:r>
              <a:rPr lang="de-DE" dirty="0" smtClean="0"/>
              <a:t>Durchführung von Markt/Kundenanalysen, interne Befragungen</a:t>
            </a:r>
          </a:p>
          <a:p>
            <a:pPr marL="325955" indent="-325955">
              <a:buFont typeface="Arial"/>
              <a:buChar char="•"/>
            </a:pPr>
            <a:r>
              <a:rPr lang="de-DE" dirty="0" smtClean="0"/>
              <a:t>Startveranstaltung und Vorstellung der Ergebnisse</a:t>
            </a:r>
            <a:br>
              <a:rPr lang="de-DE" dirty="0" smtClean="0"/>
            </a:br>
            <a:r>
              <a:rPr lang="de-DE" dirty="0" smtClean="0"/>
              <a:t>am Ende.</a:t>
            </a:r>
          </a:p>
        </p:txBody>
      </p:sp>
      <p:sp>
        <p:nvSpPr>
          <p:cNvPr id="19" name="Geschweifte Klammer rechts 18"/>
          <p:cNvSpPr/>
          <p:nvPr/>
        </p:nvSpPr>
        <p:spPr>
          <a:xfrm>
            <a:off x="6043668" y="3182306"/>
            <a:ext cx="482565" cy="2321466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de-DE"/>
          </a:p>
        </p:txBody>
      </p:sp>
      <p:sp>
        <p:nvSpPr>
          <p:cNvPr id="20" name="Textfeld 19"/>
          <p:cNvSpPr txBox="1"/>
          <p:nvPr/>
        </p:nvSpPr>
        <p:spPr>
          <a:xfrm>
            <a:off x="6526924" y="3821153"/>
            <a:ext cx="2278166" cy="1074821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de-DE" dirty="0" smtClean="0"/>
              <a:t>Führungskräfte:</a:t>
            </a:r>
          </a:p>
          <a:p>
            <a:r>
              <a:rPr lang="de-DE" dirty="0" smtClean="0"/>
              <a:t>„Wir haben keine </a:t>
            </a:r>
            <a:br>
              <a:rPr lang="de-DE" dirty="0" smtClean="0"/>
            </a:br>
            <a:r>
              <a:rPr lang="de-DE" dirty="0" smtClean="0"/>
              <a:t>Strategie“</a:t>
            </a:r>
            <a:endParaRPr lang="de-DE" dirty="0"/>
          </a:p>
        </p:txBody>
      </p:sp>
      <p:sp>
        <p:nvSpPr>
          <p:cNvPr id="9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76097" y="6356350"/>
            <a:ext cx="5811850" cy="365125"/>
          </a:xfrm>
        </p:spPr>
        <p:txBody>
          <a:bodyPr/>
          <a:lstStyle/>
          <a:p>
            <a:r>
              <a:rPr lang="de-DE" dirty="0"/>
              <a:t>Copyright © Dr</a:t>
            </a:r>
            <a:r>
              <a:rPr lang="de-DE" dirty="0" smtClean="0"/>
              <a:t>. Clemens </a:t>
            </a:r>
            <a:r>
              <a:rPr lang="de-DE" dirty="0" smtClean="0"/>
              <a:t>Schmoll. Alle Rechte vorbehalten.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0088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457200" y="1586395"/>
            <a:ext cx="8001000" cy="424304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18" name="Rechteck 17"/>
          <p:cNvSpPr/>
          <p:nvPr/>
        </p:nvSpPr>
        <p:spPr>
          <a:xfrm>
            <a:off x="328642" y="2241799"/>
            <a:ext cx="404627" cy="93069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de-DE"/>
          </a:p>
        </p:txBody>
      </p:sp>
      <p:sp>
        <p:nvSpPr>
          <p:cNvPr id="19" name="Textfeld 18"/>
          <p:cNvSpPr txBox="1"/>
          <p:nvPr/>
        </p:nvSpPr>
        <p:spPr>
          <a:xfrm>
            <a:off x="9015" y="4083735"/>
            <a:ext cx="1391662" cy="597767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de-DE" sz="1600" dirty="0" smtClean="0"/>
              <a:t>Strategischer</a:t>
            </a:r>
            <a:br>
              <a:rPr lang="de-DE" sz="1600" dirty="0" smtClean="0"/>
            </a:br>
            <a:r>
              <a:rPr lang="de-DE" sz="1600" dirty="0" smtClean="0"/>
              <a:t>Fragenkatalog</a:t>
            </a:r>
            <a:endParaRPr lang="de-DE" sz="1600" dirty="0"/>
          </a:p>
        </p:txBody>
      </p:sp>
      <p:sp>
        <p:nvSpPr>
          <p:cNvPr id="20" name="Rechteck 19"/>
          <p:cNvSpPr/>
          <p:nvPr/>
        </p:nvSpPr>
        <p:spPr>
          <a:xfrm>
            <a:off x="941676" y="2009125"/>
            <a:ext cx="2198193" cy="465348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de-DE"/>
          </a:p>
        </p:txBody>
      </p:sp>
      <p:sp>
        <p:nvSpPr>
          <p:cNvPr id="21" name="Textfeld 20"/>
          <p:cNvSpPr txBox="1"/>
          <p:nvPr/>
        </p:nvSpPr>
        <p:spPr>
          <a:xfrm>
            <a:off x="941676" y="1500117"/>
            <a:ext cx="1846313" cy="351546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de-DE" sz="1600" dirty="0" smtClean="0"/>
              <a:t>3 Optionengruppen</a:t>
            </a:r>
            <a:endParaRPr lang="de-DE" sz="1600" dirty="0"/>
          </a:p>
        </p:txBody>
      </p:sp>
      <p:sp>
        <p:nvSpPr>
          <p:cNvPr id="22" name="Textfeld 21"/>
          <p:cNvSpPr txBox="1"/>
          <p:nvPr/>
        </p:nvSpPr>
        <p:spPr>
          <a:xfrm>
            <a:off x="9014" y="5033457"/>
            <a:ext cx="4924780" cy="597767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de-DE" sz="1600" dirty="0" smtClean="0"/>
              <a:t>Projektteam: Führungskräfte, durchaus mit </a:t>
            </a:r>
            <a:r>
              <a:rPr lang="de-DE" sz="1600" dirty="0" err="1" smtClean="0"/>
              <a:t>krit</a:t>
            </a:r>
            <a:r>
              <a:rPr lang="de-DE" sz="1600" dirty="0" smtClean="0"/>
              <a:t>. Haltung. </a:t>
            </a:r>
            <a:br>
              <a:rPr lang="de-DE" sz="1600" dirty="0" smtClean="0"/>
            </a:br>
            <a:r>
              <a:rPr lang="de-DE" sz="1600" dirty="0" smtClean="0"/>
              <a:t>Enges Zusammenspiel</a:t>
            </a:r>
            <a:endParaRPr lang="de-DE" sz="1600" dirty="0"/>
          </a:p>
        </p:txBody>
      </p:sp>
      <p:sp>
        <p:nvSpPr>
          <p:cNvPr id="23" name="Rechteck 22"/>
          <p:cNvSpPr/>
          <p:nvPr/>
        </p:nvSpPr>
        <p:spPr>
          <a:xfrm>
            <a:off x="941676" y="2655685"/>
            <a:ext cx="2198193" cy="465348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de-DE"/>
          </a:p>
        </p:txBody>
      </p:sp>
      <p:sp>
        <p:nvSpPr>
          <p:cNvPr id="24" name="Textfeld 23"/>
          <p:cNvSpPr txBox="1"/>
          <p:nvPr/>
        </p:nvSpPr>
        <p:spPr>
          <a:xfrm>
            <a:off x="963387" y="3637023"/>
            <a:ext cx="1864948" cy="597767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de-DE" sz="1600" dirty="0" smtClean="0"/>
              <a:t>Gruppen </a:t>
            </a:r>
            <a:br>
              <a:rPr lang="de-DE" sz="1600" dirty="0" smtClean="0"/>
            </a:br>
            <a:r>
              <a:rPr lang="de-DE" sz="1600" dirty="0" smtClean="0"/>
              <a:t>für „Zusatzthemen“</a:t>
            </a:r>
            <a:endParaRPr lang="de-DE" sz="1600" dirty="0"/>
          </a:p>
        </p:txBody>
      </p:sp>
      <p:sp>
        <p:nvSpPr>
          <p:cNvPr id="25" name="Rechteck 24"/>
          <p:cNvSpPr/>
          <p:nvPr/>
        </p:nvSpPr>
        <p:spPr>
          <a:xfrm>
            <a:off x="3571525" y="2181130"/>
            <a:ext cx="404627" cy="93069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de-DE"/>
          </a:p>
        </p:txBody>
      </p:sp>
      <p:sp>
        <p:nvSpPr>
          <p:cNvPr id="26" name="Textfeld 25"/>
          <p:cNvSpPr txBox="1"/>
          <p:nvPr/>
        </p:nvSpPr>
        <p:spPr>
          <a:xfrm>
            <a:off x="2838261" y="3888623"/>
            <a:ext cx="1416708" cy="597767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de-DE" sz="1600" dirty="0" smtClean="0"/>
              <a:t>Diskussion der</a:t>
            </a:r>
            <a:br>
              <a:rPr lang="de-DE" sz="1600" dirty="0" smtClean="0"/>
            </a:br>
            <a:r>
              <a:rPr lang="de-DE" sz="1600" dirty="0" smtClean="0"/>
              <a:t>Ergebnisse</a:t>
            </a:r>
            <a:endParaRPr lang="de-DE" sz="1600" dirty="0"/>
          </a:p>
        </p:txBody>
      </p:sp>
      <p:sp>
        <p:nvSpPr>
          <p:cNvPr id="27" name="Gleichschenkliges Dreieck 26"/>
          <p:cNvSpPr/>
          <p:nvPr/>
        </p:nvSpPr>
        <p:spPr>
          <a:xfrm>
            <a:off x="4446480" y="2449939"/>
            <a:ext cx="394834" cy="407206"/>
          </a:xfrm>
          <a:prstGeom prst="triangl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de-DE"/>
          </a:p>
        </p:txBody>
      </p:sp>
      <p:sp>
        <p:nvSpPr>
          <p:cNvPr id="28" name="Textfeld 27"/>
          <p:cNvSpPr txBox="1"/>
          <p:nvPr/>
        </p:nvSpPr>
        <p:spPr>
          <a:xfrm>
            <a:off x="3915252" y="1895974"/>
            <a:ext cx="1331349" cy="351546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de-DE" sz="1600" dirty="0" smtClean="0"/>
              <a:t>Entscheidung</a:t>
            </a:r>
            <a:endParaRPr lang="de-DE" sz="1600" dirty="0"/>
          </a:p>
        </p:txBody>
      </p:sp>
      <p:sp>
        <p:nvSpPr>
          <p:cNvPr id="29" name="Rechteck 28"/>
          <p:cNvSpPr/>
          <p:nvPr/>
        </p:nvSpPr>
        <p:spPr>
          <a:xfrm>
            <a:off x="5159866" y="2391797"/>
            <a:ext cx="404627" cy="93069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de-DE"/>
          </a:p>
        </p:txBody>
      </p:sp>
      <p:sp>
        <p:nvSpPr>
          <p:cNvPr id="30" name="Textfeld 29"/>
          <p:cNvSpPr txBox="1"/>
          <p:nvPr/>
        </p:nvSpPr>
        <p:spPr>
          <a:xfrm>
            <a:off x="4173879" y="3469073"/>
            <a:ext cx="2213601" cy="597767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de-DE" sz="1600" dirty="0" err="1" smtClean="0"/>
              <a:t>Umsetzungswork</a:t>
            </a:r>
            <a:r>
              <a:rPr lang="de-DE" sz="1600" dirty="0" smtClean="0"/>
              <a:t>-</a:t>
            </a:r>
          </a:p>
          <a:p>
            <a:r>
              <a:rPr lang="de-DE" sz="1600" dirty="0" err="1"/>
              <a:t>s</a:t>
            </a:r>
            <a:r>
              <a:rPr lang="de-DE" sz="1600" dirty="0" err="1" smtClean="0"/>
              <a:t>hops</a:t>
            </a:r>
            <a:r>
              <a:rPr lang="de-DE" sz="1600" dirty="0" smtClean="0"/>
              <a:t> Steuerinstrument</a:t>
            </a:r>
            <a:endParaRPr lang="de-DE" sz="1600" dirty="0"/>
          </a:p>
        </p:txBody>
      </p:sp>
      <p:sp>
        <p:nvSpPr>
          <p:cNvPr id="31" name="Geschweifte Klammer rechts 30"/>
          <p:cNvSpPr/>
          <p:nvPr/>
        </p:nvSpPr>
        <p:spPr>
          <a:xfrm>
            <a:off x="5961760" y="1800549"/>
            <a:ext cx="714460" cy="3799192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de-DE"/>
          </a:p>
        </p:txBody>
      </p:sp>
      <p:sp>
        <p:nvSpPr>
          <p:cNvPr id="32" name="Textfeld 31"/>
          <p:cNvSpPr txBox="1"/>
          <p:nvPr/>
        </p:nvSpPr>
        <p:spPr>
          <a:xfrm>
            <a:off x="6662589" y="2916419"/>
            <a:ext cx="1874767" cy="1582652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de-DE" sz="1600" dirty="0" smtClean="0"/>
              <a:t>Wir haben eine</a:t>
            </a:r>
            <a:br>
              <a:rPr lang="de-DE" sz="1600" dirty="0" smtClean="0"/>
            </a:br>
            <a:r>
              <a:rPr lang="de-DE" sz="1600" dirty="0" smtClean="0"/>
              <a:t>Strategie. </a:t>
            </a:r>
          </a:p>
          <a:p>
            <a:r>
              <a:rPr lang="de-DE" sz="1600" dirty="0" smtClean="0"/>
              <a:t>Einzug der Strategie</a:t>
            </a:r>
            <a:br>
              <a:rPr lang="de-DE" sz="1600" dirty="0" smtClean="0"/>
            </a:br>
            <a:r>
              <a:rPr lang="de-DE" sz="1600" dirty="0" smtClean="0"/>
              <a:t> in die</a:t>
            </a:r>
            <a:br>
              <a:rPr lang="de-DE" sz="1600" dirty="0" smtClean="0"/>
            </a:br>
            <a:r>
              <a:rPr lang="de-DE" sz="1600" dirty="0" smtClean="0"/>
              <a:t>regelmäßige </a:t>
            </a:r>
            <a:br>
              <a:rPr lang="de-DE" sz="1600" dirty="0" smtClean="0"/>
            </a:br>
            <a:r>
              <a:rPr lang="de-DE" sz="1600" dirty="0" smtClean="0"/>
              <a:t>Kommunikation</a:t>
            </a:r>
          </a:p>
        </p:txBody>
      </p:sp>
      <p:sp>
        <p:nvSpPr>
          <p:cNvPr id="33" name="Rechteck 32"/>
          <p:cNvSpPr/>
          <p:nvPr/>
        </p:nvSpPr>
        <p:spPr>
          <a:xfrm>
            <a:off x="941676" y="3241259"/>
            <a:ext cx="2198193" cy="465348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de-DE"/>
          </a:p>
        </p:txBody>
      </p:sp>
      <p:sp>
        <p:nvSpPr>
          <p:cNvPr id="3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76097" y="6356350"/>
            <a:ext cx="5811850" cy="365125"/>
          </a:xfrm>
        </p:spPr>
        <p:txBody>
          <a:bodyPr/>
          <a:lstStyle/>
          <a:p>
            <a:r>
              <a:rPr lang="de-DE" dirty="0"/>
              <a:t>Copyright © Dr</a:t>
            </a:r>
            <a:r>
              <a:rPr lang="de-DE" dirty="0" smtClean="0"/>
              <a:t>. Clemens </a:t>
            </a:r>
            <a:r>
              <a:rPr lang="de-DE" dirty="0" smtClean="0"/>
              <a:t>Schmoll. Alle Rechte vorbehalten.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0088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457200" y="848187"/>
            <a:ext cx="8001000" cy="4243042"/>
          </a:xfrm>
        </p:spPr>
        <p:txBody>
          <a:bodyPr>
            <a:normAutofit/>
          </a:bodyPr>
          <a:lstStyle/>
          <a:p>
            <a:r>
              <a:rPr lang="de-DE" sz="1700" dirty="0">
                <a:latin typeface="Calibri"/>
                <a:cs typeface="Calibri"/>
              </a:rPr>
              <a:t>Zielsetzung: Zusammenspiel zwischen Retail und Versicherungsdienst soll </a:t>
            </a:r>
            <a:br>
              <a:rPr lang="de-DE" sz="1700" dirty="0">
                <a:latin typeface="Calibri"/>
                <a:cs typeface="Calibri"/>
              </a:rPr>
            </a:br>
            <a:r>
              <a:rPr lang="de-DE" sz="1700" dirty="0">
                <a:latin typeface="Calibri"/>
                <a:cs typeface="Calibri"/>
              </a:rPr>
              <a:t>verbessert werden.</a:t>
            </a:r>
          </a:p>
          <a:p>
            <a:r>
              <a:rPr lang="de-DE" sz="1700" dirty="0">
                <a:latin typeface="Calibri"/>
                <a:cs typeface="Calibri"/>
              </a:rPr>
              <a:t>Ausgangslage: Neue Führungskraft im VD, generell angespannte Stimmung </a:t>
            </a:r>
            <a:r>
              <a:rPr lang="de-DE" sz="1700" dirty="0" smtClean="0">
                <a:latin typeface="Calibri"/>
                <a:cs typeface="Calibri"/>
              </a:rPr>
              <a:t>gegenüber „</a:t>
            </a:r>
            <a:r>
              <a:rPr lang="de-DE" sz="1700" dirty="0">
                <a:latin typeface="Calibri"/>
                <a:cs typeface="Calibri"/>
              </a:rPr>
              <a:t>Verbundprodukten“ und bei Versicherungen insbesondere</a:t>
            </a:r>
            <a:endParaRPr lang="de-DE" sz="1700" dirty="0" smtClean="0">
              <a:latin typeface="Calibri"/>
              <a:cs typeface="Calibri"/>
            </a:endParaRP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1324313" y="391885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19" name="Geschweifte Klammer rechts 18"/>
          <p:cNvSpPr/>
          <p:nvPr/>
        </p:nvSpPr>
        <p:spPr>
          <a:xfrm>
            <a:off x="6097943" y="3356002"/>
            <a:ext cx="482565" cy="3205486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6498280" y="3718822"/>
            <a:ext cx="1897127" cy="1413375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de-DE" sz="1700" dirty="0" smtClean="0"/>
              <a:t>Das Verlagern der</a:t>
            </a:r>
            <a:br>
              <a:rPr lang="de-DE" sz="1700" dirty="0" smtClean="0"/>
            </a:br>
            <a:r>
              <a:rPr lang="de-DE" sz="1700" dirty="0" smtClean="0"/>
              <a:t>Verantwortung auf</a:t>
            </a:r>
            <a:br>
              <a:rPr lang="de-DE" sz="1700" dirty="0" smtClean="0"/>
            </a:br>
            <a:r>
              <a:rPr lang="de-DE" sz="1700" dirty="0" smtClean="0"/>
              <a:t>das „Team“</a:t>
            </a:r>
          </a:p>
          <a:p>
            <a:r>
              <a:rPr lang="de-DE" sz="1700" dirty="0" smtClean="0"/>
              <a:t>war der Hebel.</a:t>
            </a:r>
          </a:p>
          <a:p>
            <a:r>
              <a:rPr lang="de-DE" sz="1700" dirty="0" smtClean="0"/>
              <a:t>+ enge Steuerung</a:t>
            </a:r>
            <a:endParaRPr lang="de-DE" sz="1700" dirty="0"/>
          </a:p>
        </p:txBody>
      </p:sp>
      <p:sp>
        <p:nvSpPr>
          <p:cNvPr id="11" name="Textfeld 10"/>
          <p:cNvSpPr txBox="1"/>
          <p:nvPr/>
        </p:nvSpPr>
        <p:spPr>
          <a:xfrm>
            <a:off x="162938" y="3113840"/>
            <a:ext cx="5925009" cy="1413375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de-DE" sz="1700" b="1" i="1" u="sng" dirty="0" smtClean="0"/>
              <a:t>Lösung 1:</a:t>
            </a:r>
          </a:p>
          <a:p>
            <a:pPr marL="325955" indent="-325955">
              <a:buFont typeface="Arial"/>
              <a:buChar char="•"/>
            </a:pPr>
            <a:r>
              <a:rPr lang="de-DE" sz="1700" dirty="0" smtClean="0"/>
              <a:t>Leiter VD bekommt den Auftrag ein Konzept zu entwerfen</a:t>
            </a:r>
          </a:p>
          <a:p>
            <a:pPr marL="325955" indent="-325955">
              <a:buFont typeface="Arial"/>
              <a:buChar char="•"/>
            </a:pPr>
            <a:r>
              <a:rPr lang="de-DE" sz="1700" dirty="0" smtClean="0"/>
              <a:t>Enge Abstimmung mit Vorstand</a:t>
            </a:r>
          </a:p>
          <a:p>
            <a:pPr marL="325955" indent="-325955">
              <a:buFont typeface="Arial"/>
              <a:buChar char="•"/>
            </a:pPr>
            <a:r>
              <a:rPr lang="de-DE" sz="1700" dirty="0" smtClean="0"/>
              <a:t>Konzept enthielt: Schulungen, </a:t>
            </a:r>
          </a:p>
          <a:p>
            <a:pPr marL="325955" indent="-325955">
              <a:buFont typeface="Arial"/>
              <a:buChar char="•"/>
            </a:pPr>
            <a:r>
              <a:rPr lang="de-DE" sz="1700" dirty="0" smtClean="0"/>
              <a:t>Rollen und Prozessbeschreibungen</a:t>
            </a:r>
            <a:endParaRPr lang="de-DE" sz="1700" dirty="0"/>
          </a:p>
        </p:txBody>
      </p:sp>
      <p:sp>
        <p:nvSpPr>
          <p:cNvPr id="12" name="Textfeld 11"/>
          <p:cNvSpPr txBox="1"/>
          <p:nvPr/>
        </p:nvSpPr>
        <p:spPr>
          <a:xfrm>
            <a:off x="141228" y="4593163"/>
            <a:ext cx="6335341" cy="1674985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de-DE" sz="1700" b="1" i="1" u="sng" dirty="0" smtClean="0"/>
              <a:t>Lösung 2:</a:t>
            </a:r>
          </a:p>
          <a:p>
            <a:pPr marL="325955" indent="-325955">
              <a:buFont typeface="Arial"/>
              <a:buChar char="•"/>
            </a:pPr>
            <a:r>
              <a:rPr lang="de-DE" sz="1700" dirty="0" smtClean="0"/>
              <a:t>Marktteam mit Leiter VD bekommen den Auftrag für Konzept</a:t>
            </a:r>
          </a:p>
          <a:p>
            <a:pPr marL="325955" indent="-325955">
              <a:buFont typeface="Arial"/>
              <a:buChar char="•"/>
            </a:pPr>
            <a:r>
              <a:rPr lang="de-DE" sz="1700" dirty="0" smtClean="0"/>
              <a:t>Steuerung über die Marksitzung, VD-Leiter punktuell hinzugekommen ist</a:t>
            </a:r>
          </a:p>
          <a:p>
            <a:pPr marL="325955" indent="-325955">
              <a:buFont typeface="Arial"/>
              <a:buChar char="•"/>
            </a:pPr>
            <a:r>
              <a:rPr lang="de-DE" sz="1700" dirty="0" smtClean="0"/>
              <a:t>Konzept enthielt: Schulungen, Rollen, Prozesse, </a:t>
            </a:r>
          </a:p>
          <a:p>
            <a:r>
              <a:rPr lang="de-DE" sz="1700" dirty="0"/>
              <a:t> </a:t>
            </a:r>
            <a:r>
              <a:rPr lang="de-DE" sz="1700" dirty="0" smtClean="0"/>
              <a:t>     Versprechungen</a:t>
            </a:r>
            <a:endParaRPr lang="de-DE" sz="1700" dirty="0"/>
          </a:p>
        </p:txBody>
      </p:sp>
      <p:sp>
        <p:nvSpPr>
          <p:cNvPr id="13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76097" y="6356350"/>
            <a:ext cx="5811850" cy="365125"/>
          </a:xfrm>
        </p:spPr>
        <p:txBody>
          <a:bodyPr/>
          <a:lstStyle/>
          <a:p>
            <a:r>
              <a:rPr lang="de-DE" dirty="0"/>
              <a:t>Copyright © Dr</a:t>
            </a:r>
            <a:r>
              <a:rPr lang="de-DE" dirty="0" smtClean="0"/>
              <a:t>. Clemens </a:t>
            </a:r>
            <a:r>
              <a:rPr lang="de-DE" dirty="0" smtClean="0"/>
              <a:t>Schmoll. Alle Rechte vorbehalten.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5566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457200" y="728771"/>
            <a:ext cx="8001000" cy="4243042"/>
          </a:xfrm>
        </p:spPr>
        <p:txBody>
          <a:bodyPr>
            <a:normAutofit/>
          </a:bodyPr>
          <a:lstStyle/>
          <a:p>
            <a:r>
              <a:rPr lang="de-DE" sz="1700" dirty="0">
                <a:latin typeface="Calibri"/>
                <a:cs typeface="Calibri"/>
              </a:rPr>
              <a:t>Zielsetzung: Aktiver Vertrieb – Mehr Miteinander in Kundenprozessen, Prozesse leben (Vorgaben) + „stark individuelles Kümmern um den Kunden!“ </a:t>
            </a:r>
          </a:p>
          <a:p>
            <a:r>
              <a:rPr lang="de-DE" sz="1700" dirty="0">
                <a:latin typeface="Calibri"/>
                <a:cs typeface="Calibri"/>
              </a:rPr>
              <a:t>Ausgangslage: Gute Marktlage, nur punktueller Veränderungsdruck, </a:t>
            </a:r>
            <a:br>
              <a:rPr lang="de-DE" sz="1700" dirty="0">
                <a:latin typeface="Calibri"/>
                <a:cs typeface="Calibri"/>
              </a:rPr>
            </a:br>
            <a:r>
              <a:rPr lang="de-DE" sz="1700" dirty="0">
                <a:latin typeface="Calibri"/>
                <a:cs typeface="Calibri"/>
              </a:rPr>
              <a:t>stabile Führungsmannschaft</a:t>
            </a:r>
          </a:p>
          <a:p>
            <a:pPr marL="0" indent="0">
              <a:buNone/>
            </a:pPr>
            <a:endParaRPr lang="de-DE" dirty="0">
              <a:latin typeface="Calibri"/>
              <a:cs typeface="Calibri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324313" y="391885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13" name="Rechteck 12"/>
          <p:cNvSpPr/>
          <p:nvPr/>
        </p:nvSpPr>
        <p:spPr>
          <a:xfrm>
            <a:off x="0" y="3431127"/>
            <a:ext cx="1342670" cy="465348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r>
              <a:rPr lang="de-DE" sz="1800" dirty="0" smtClean="0">
                <a:solidFill>
                  <a:srgbClr val="1F497D"/>
                </a:solidFill>
              </a:rPr>
              <a:t>Stellhebel</a:t>
            </a:r>
            <a:endParaRPr lang="de-DE" sz="1800" dirty="0">
              <a:solidFill>
                <a:srgbClr val="1F497D"/>
              </a:solidFill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2098724" y="3059451"/>
            <a:ext cx="2198193" cy="465348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r>
              <a:rPr lang="de-DE" sz="1800" dirty="0" smtClean="0">
                <a:solidFill>
                  <a:srgbClr val="1F497D"/>
                </a:solidFill>
              </a:rPr>
              <a:t>Prozesserhebung</a:t>
            </a:r>
            <a:endParaRPr lang="de-DE" sz="1800" dirty="0">
              <a:solidFill>
                <a:srgbClr val="1F497D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069709" y="3655297"/>
            <a:ext cx="2198193" cy="64755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r>
              <a:rPr lang="de-DE" sz="1800" dirty="0" smtClean="0">
                <a:solidFill>
                  <a:srgbClr val="1F497D"/>
                </a:solidFill>
              </a:rPr>
              <a:t>Schulung Mitarbeiter</a:t>
            </a:r>
            <a:endParaRPr lang="de-DE" sz="1800" dirty="0">
              <a:solidFill>
                <a:srgbClr val="1F497D"/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2081009" y="4452709"/>
            <a:ext cx="2198193" cy="64755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r>
              <a:rPr lang="de-DE" sz="1800" dirty="0" smtClean="0">
                <a:solidFill>
                  <a:srgbClr val="1F497D"/>
                </a:solidFill>
              </a:rPr>
              <a:t>IT</a:t>
            </a:r>
            <a:endParaRPr lang="de-DE" sz="1800" dirty="0">
              <a:solidFill>
                <a:srgbClr val="1F497D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2069714" y="2062926"/>
            <a:ext cx="2198193" cy="76849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r>
              <a:rPr lang="de-DE" sz="1800" dirty="0" smtClean="0">
                <a:solidFill>
                  <a:srgbClr val="1F497D"/>
                </a:solidFill>
              </a:rPr>
              <a:t>Punktuelle</a:t>
            </a:r>
            <a:r>
              <a:rPr lang="de-DE" sz="1800" dirty="0">
                <a:solidFill>
                  <a:srgbClr val="1F497D"/>
                </a:solidFill>
              </a:rPr>
              <a:t> </a:t>
            </a:r>
            <a:r>
              <a:rPr lang="de-DE" sz="1800" dirty="0" smtClean="0">
                <a:solidFill>
                  <a:srgbClr val="1F497D"/>
                </a:solidFill>
              </a:rPr>
              <a:t>Visionsarbeit</a:t>
            </a:r>
          </a:p>
        </p:txBody>
      </p:sp>
      <p:cxnSp>
        <p:nvCxnSpPr>
          <p:cNvPr id="18" name="Gewinkelte Verbindung 17"/>
          <p:cNvCxnSpPr>
            <a:stCxn id="13" idx="3"/>
            <a:endCxn id="17" idx="1"/>
          </p:cNvCxnSpPr>
          <p:nvPr/>
        </p:nvCxnSpPr>
        <p:spPr>
          <a:xfrm flipV="1">
            <a:off x="1342670" y="2447173"/>
            <a:ext cx="727044" cy="1216628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Gewinkelte Verbindung 19"/>
          <p:cNvCxnSpPr>
            <a:stCxn id="13" idx="3"/>
            <a:endCxn id="16" idx="1"/>
          </p:cNvCxnSpPr>
          <p:nvPr/>
        </p:nvCxnSpPr>
        <p:spPr>
          <a:xfrm>
            <a:off x="1342670" y="3663801"/>
            <a:ext cx="738339" cy="1112685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Gewinkelte Verbindung 20"/>
          <p:cNvCxnSpPr>
            <a:stCxn id="13" idx="3"/>
            <a:endCxn id="14" idx="1"/>
          </p:cNvCxnSpPr>
          <p:nvPr/>
        </p:nvCxnSpPr>
        <p:spPr>
          <a:xfrm flipV="1">
            <a:off x="1342670" y="3292125"/>
            <a:ext cx="756054" cy="371676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Gewinkelte Verbindung 21"/>
          <p:cNvCxnSpPr>
            <a:stCxn id="13" idx="3"/>
            <a:endCxn id="15" idx="1"/>
          </p:cNvCxnSpPr>
          <p:nvPr/>
        </p:nvCxnSpPr>
        <p:spPr>
          <a:xfrm>
            <a:off x="1342670" y="3663801"/>
            <a:ext cx="727039" cy="315273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Geschweifte Klammer rechts 22"/>
          <p:cNvSpPr/>
          <p:nvPr/>
        </p:nvSpPr>
        <p:spPr>
          <a:xfrm>
            <a:off x="4572479" y="1984841"/>
            <a:ext cx="665188" cy="310412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Textfeld 23"/>
          <p:cNvSpPr txBox="1"/>
          <p:nvPr/>
        </p:nvSpPr>
        <p:spPr>
          <a:xfrm>
            <a:off x="5398925" y="2871733"/>
            <a:ext cx="301446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Vorstand:</a:t>
            </a:r>
          </a:p>
          <a:p>
            <a:r>
              <a:rPr lang="de-DE" dirty="0" smtClean="0"/>
              <a:t>Wir bekommen die</a:t>
            </a:r>
          </a:p>
          <a:p>
            <a:r>
              <a:rPr lang="de-DE" dirty="0" smtClean="0"/>
              <a:t>Führungskräfte nicht in</a:t>
            </a:r>
            <a:br>
              <a:rPr lang="de-DE" dirty="0" smtClean="0"/>
            </a:br>
            <a:r>
              <a:rPr lang="de-DE" dirty="0" smtClean="0"/>
              <a:t>Fahrt!</a:t>
            </a:r>
            <a:endParaRPr lang="de-DE" dirty="0"/>
          </a:p>
        </p:txBody>
      </p:sp>
      <p:sp>
        <p:nvSpPr>
          <p:cNvPr id="25" name="Rechteck 24"/>
          <p:cNvSpPr/>
          <p:nvPr/>
        </p:nvSpPr>
        <p:spPr>
          <a:xfrm>
            <a:off x="2193095" y="5411375"/>
            <a:ext cx="2198193" cy="944975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r>
              <a:rPr lang="de-DE" sz="1800" dirty="0" smtClean="0">
                <a:solidFill>
                  <a:srgbClr val="1F497D"/>
                </a:solidFill>
              </a:rPr>
              <a:t>Auseinandersetzung mit FK</a:t>
            </a:r>
            <a:endParaRPr lang="de-DE" sz="1800" dirty="0">
              <a:solidFill>
                <a:srgbClr val="1F497D"/>
              </a:solidFill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5088817" y="4944662"/>
            <a:ext cx="4095993" cy="1708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de-DE" dirty="0" smtClean="0"/>
              <a:t>Einzelgespräche</a:t>
            </a:r>
          </a:p>
          <a:p>
            <a:pPr marL="342900" indent="-342900">
              <a:buFontTx/>
              <a:buChar char="-"/>
            </a:pPr>
            <a:r>
              <a:rPr lang="de-DE" dirty="0" smtClean="0"/>
              <a:t>Seminare für „Führen unter</a:t>
            </a:r>
            <a:br>
              <a:rPr lang="de-DE" dirty="0" smtClean="0"/>
            </a:br>
            <a:r>
              <a:rPr lang="de-DE" dirty="0" smtClean="0"/>
              <a:t>Unsicherheit“ </a:t>
            </a:r>
            <a:br>
              <a:rPr lang="de-DE" dirty="0" smtClean="0"/>
            </a:br>
            <a:r>
              <a:rPr lang="de-DE" dirty="0" smtClean="0"/>
              <a:t>(Outdoor, Bundeswehr,...)</a:t>
            </a:r>
          </a:p>
          <a:p>
            <a:pPr marL="342900" indent="-342900">
              <a:buFontTx/>
              <a:buChar char="-"/>
            </a:pPr>
            <a:r>
              <a:rPr lang="de-DE" dirty="0" smtClean="0"/>
              <a:t>Gegenseitige Feedbackrunden</a:t>
            </a:r>
            <a:endParaRPr lang="de-DE" dirty="0"/>
          </a:p>
        </p:txBody>
      </p:sp>
      <p:sp>
        <p:nvSpPr>
          <p:cNvPr id="19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76097" y="6356350"/>
            <a:ext cx="5811850" cy="365125"/>
          </a:xfrm>
        </p:spPr>
        <p:txBody>
          <a:bodyPr/>
          <a:lstStyle/>
          <a:p>
            <a:r>
              <a:rPr lang="de-DE" dirty="0"/>
              <a:t>Copyright © Dr</a:t>
            </a:r>
            <a:r>
              <a:rPr lang="de-DE" dirty="0" smtClean="0"/>
              <a:t>. Clemens </a:t>
            </a:r>
            <a:r>
              <a:rPr lang="de-DE" dirty="0" smtClean="0"/>
              <a:t>Schmoll. Alle Rechte vorbehalten.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75373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23" grpId="0" animBg="1"/>
      <p:bldP spid="24" grpId="0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/>
          <p:cNvSpPr/>
          <p:nvPr/>
        </p:nvSpPr>
        <p:spPr>
          <a:xfrm>
            <a:off x="94017" y="5804127"/>
            <a:ext cx="1729627" cy="42536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r>
              <a:rPr lang="de-DE" sz="1600" dirty="0">
                <a:solidFill>
                  <a:srgbClr val="1F497D"/>
                </a:solidFill>
              </a:rPr>
              <a:t>Idee/Element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pPr/>
              <a:t>7</a:t>
            </a:fld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457200" y="826475"/>
            <a:ext cx="8001000" cy="4243042"/>
          </a:xfrm>
        </p:spPr>
        <p:txBody>
          <a:bodyPr>
            <a:normAutofit/>
          </a:bodyPr>
          <a:lstStyle/>
          <a:p>
            <a:r>
              <a:rPr lang="de-DE" sz="1700" dirty="0">
                <a:latin typeface="Calibri"/>
                <a:cs typeface="Calibri"/>
              </a:rPr>
              <a:t>Zielsetzung: Im </a:t>
            </a:r>
            <a:r>
              <a:rPr lang="de-DE" sz="1700" dirty="0" err="1">
                <a:latin typeface="Calibri"/>
                <a:cs typeface="Calibri"/>
              </a:rPr>
              <a:t>Retailgeschäft</a:t>
            </a:r>
            <a:r>
              <a:rPr lang="de-DE" sz="1700" dirty="0">
                <a:latin typeface="Calibri"/>
                <a:cs typeface="Calibri"/>
              </a:rPr>
              <a:t> sollen die Abläufe optimiert werden. Es soll mehr</a:t>
            </a:r>
            <a:br>
              <a:rPr lang="de-DE" sz="1700" dirty="0">
                <a:latin typeface="Calibri"/>
                <a:cs typeface="Calibri"/>
              </a:rPr>
            </a:br>
            <a:r>
              <a:rPr lang="de-DE" sz="1700" dirty="0">
                <a:latin typeface="Calibri"/>
                <a:cs typeface="Calibri"/>
              </a:rPr>
              <a:t>Zeit für die Kundenbetreuung rauskommen.</a:t>
            </a:r>
          </a:p>
          <a:p>
            <a:r>
              <a:rPr lang="de-DE" sz="1700" dirty="0">
                <a:latin typeface="Calibri"/>
                <a:cs typeface="Calibri"/>
              </a:rPr>
              <a:t>Ausgangslage: Eines der ersten Projekte im Rahmen der Strategieumsetzung. Kundenorientierung als </a:t>
            </a:r>
            <a:r>
              <a:rPr lang="de-DE" sz="1700" dirty="0" err="1">
                <a:latin typeface="Calibri"/>
                <a:cs typeface="Calibri"/>
              </a:rPr>
              <a:t>Kernwert</a:t>
            </a:r>
            <a:r>
              <a:rPr lang="de-DE" sz="1700" dirty="0">
                <a:latin typeface="Calibri"/>
                <a:cs typeface="Calibri"/>
              </a:rPr>
              <a:t>, Zusammenspiel zw. Markt und Marktfolge ist ein wesentlicher Aspekt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1324313" y="391885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188017" y="2554825"/>
            <a:ext cx="5348046" cy="3244645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de-DE" sz="1700" b="1" i="1" u="sng" dirty="0" smtClean="0"/>
              <a:t>Vorgehensweise:</a:t>
            </a:r>
          </a:p>
          <a:p>
            <a:pPr marL="325955" indent="-325955">
              <a:buFont typeface="Arial"/>
              <a:buChar char="•"/>
            </a:pPr>
            <a:r>
              <a:rPr lang="de-DE" sz="1700" dirty="0" smtClean="0"/>
              <a:t>Team rund um einen Filialleiter wird gebildet</a:t>
            </a:r>
          </a:p>
          <a:p>
            <a:pPr marL="325955" indent="-325955">
              <a:buFont typeface="Arial"/>
              <a:buChar char="•"/>
            </a:pPr>
            <a:r>
              <a:rPr lang="de-DE" sz="1700" dirty="0" smtClean="0"/>
              <a:t>Team bekommt Schulung in Prozesserhebung, Interviewführung</a:t>
            </a:r>
          </a:p>
          <a:p>
            <a:pPr marL="325955" indent="-325955">
              <a:buFont typeface="Arial"/>
              <a:buChar char="•"/>
            </a:pPr>
            <a:r>
              <a:rPr lang="de-DE" sz="1700" dirty="0" smtClean="0"/>
              <a:t>Team besucht Filialen, Austausch mit </a:t>
            </a:r>
            <a:r>
              <a:rPr lang="de-DE" sz="1700" dirty="0" err="1" smtClean="0"/>
              <a:t>FilLt</a:t>
            </a:r>
            <a:r>
              <a:rPr lang="de-DE" sz="1700" dirty="0" smtClean="0"/>
              <a:t>.</a:t>
            </a:r>
          </a:p>
          <a:p>
            <a:pPr marL="325955" indent="-325955">
              <a:buFont typeface="Arial"/>
              <a:buChar char="•"/>
            </a:pPr>
            <a:r>
              <a:rPr lang="de-DE" sz="1700" dirty="0" smtClean="0"/>
              <a:t>Zwischenberichte an Vorstand</a:t>
            </a:r>
          </a:p>
          <a:p>
            <a:pPr marL="325955" indent="-325955">
              <a:buFont typeface="Arial"/>
              <a:buChar char="•"/>
            </a:pPr>
            <a:r>
              <a:rPr lang="de-DE" sz="1700" dirty="0" smtClean="0"/>
              <a:t>Endbericht mit Vorschlägen an „Steuerungsgruppe</a:t>
            </a:r>
          </a:p>
          <a:p>
            <a:pPr marL="325955" indent="-325955">
              <a:buFont typeface="Arial"/>
              <a:buChar char="•"/>
            </a:pPr>
            <a:r>
              <a:rPr lang="de-DE" sz="1700" dirty="0" smtClean="0"/>
              <a:t>Übertrag in:</a:t>
            </a:r>
          </a:p>
          <a:p>
            <a:pPr marL="847483" lvl="1" indent="-325955">
              <a:buFont typeface="Arial"/>
              <a:buChar char="•"/>
            </a:pPr>
            <a:r>
              <a:rPr lang="de-DE" sz="1700" dirty="0" smtClean="0"/>
              <a:t>„sofort angehen“</a:t>
            </a:r>
          </a:p>
          <a:p>
            <a:pPr marL="847483" lvl="1" indent="-325955">
              <a:buFont typeface="Arial"/>
              <a:buChar char="•"/>
            </a:pPr>
            <a:r>
              <a:rPr lang="de-DE" sz="1700" dirty="0" smtClean="0"/>
              <a:t>Ziele von Führungskräften</a:t>
            </a:r>
          </a:p>
          <a:p>
            <a:pPr marL="847483" lvl="1" indent="-325955">
              <a:buFont typeface="Arial"/>
              <a:buChar char="•"/>
            </a:pPr>
            <a:r>
              <a:rPr lang="de-DE" sz="1700" dirty="0" smtClean="0"/>
              <a:t>Projekte (= Aufnahme in Strategieumsetzungsplan)</a:t>
            </a:r>
            <a:endParaRPr lang="de-DE" sz="1700" dirty="0"/>
          </a:p>
        </p:txBody>
      </p:sp>
      <p:sp>
        <p:nvSpPr>
          <p:cNvPr id="15" name="Rechteck 14"/>
          <p:cNvSpPr/>
          <p:nvPr/>
        </p:nvSpPr>
        <p:spPr>
          <a:xfrm>
            <a:off x="1812790" y="5799470"/>
            <a:ext cx="2029889" cy="42536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r>
              <a:rPr lang="de-DE" sz="1600" dirty="0">
                <a:solidFill>
                  <a:srgbClr val="1F497D"/>
                </a:solidFill>
              </a:rPr>
              <a:t>Verbesserung durch</a:t>
            </a:r>
          </a:p>
        </p:txBody>
      </p:sp>
      <p:sp>
        <p:nvSpPr>
          <p:cNvPr id="16" name="Rechteck 15"/>
          <p:cNvSpPr/>
          <p:nvPr/>
        </p:nvSpPr>
        <p:spPr>
          <a:xfrm>
            <a:off x="3842679" y="5799470"/>
            <a:ext cx="2245268" cy="42536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r>
              <a:rPr lang="de-DE" sz="1600" dirty="0">
                <a:solidFill>
                  <a:srgbClr val="1F497D"/>
                </a:solidFill>
              </a:rPr>
              <a:t>Betr. Abteilung - Sicht</a:t>
            </a:r>
          </a:p>
        </p:txBody>
      </p:sp>
      <p:sp>
        <p:nvSpPr>
          <p:cNvPr id="17" name="Rechteck 16"/>
          <p:cNvSpPr/>
          <p:nvPr/>
        </p:nvSpPr>
        <p:spPr>
          <a:xfrm>
            <a:off x="6087947" y="5799470"/>
            <a:ext cx="2227002" cy="42536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r>
              <a:rPr lang="de-DE" sz="1600" dirty="0">
                <a:solidFill>
                  <a:srgbClr val="1F497D"/>
                </a:solidFill>
              </a:rPr>
              <a:t>Bedeutung für Kunden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4919428" y="2536862"/>
            <a:ext cx="3991895" cy="2459815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de-DE" sz="1700" b="1" i="1" u="sng" dirty="0" smtClean="0"/>
              <a:t>Beobachtung:</a:t>
            </a:r>
          </a:p>
          <a:p>
            <a:pPr marL="325955" indent="-325955">
              <a:buFontTx/>
              <a:buChar char="-"/>
            </a:pPr>
            <a:r>
              <a:rPr lang="de-DE" sz="1700" dirty="0" smtClean="0"/>
              <a:t>Aktivität entstanden – Energie</a:t>
            </a:r>
            <a:br>
              <a:rPr lang="de-DE" sz="1700" dirty="0" smtClean="0"/>
            </a:br>
            <a:r>
              <a:rPr lang="de-DE" sz="1700" dirty="0" smtClean="0"/>
              <a:t>spürbar</a:t>
            </a:r>
          </a:p>
          <a:p>
            <a:pPr marL="325955" indent="-325955">
              <a:buFontTx/>
              <a:buChar char="-"/>
            </a:pPr>
            <a:r>
              <a:rPr lang="de-DE" sz="1700" dirty="0" smtClean="0"/>
              <a:t>Ergebnisse mit Tiefgang </a:t>
            </a:r>
            <a:br>
              <a:rPr lang="de-DE" sz="1700" dirty="0" smtClean="0"/>
            </a:br>
            <a:r>
              <a:rPr lang="de-DE" sz="1700" dirty="0" smtClean="0"/>
              <a:t>(mit der Zeit)</a:t>
            </a:r>
          </a:p>
          <a:p>
            <a:pPr marL="325955" indent="-325955">
              <a:buFontTx/>
              <a:buChar char="-"/>
            </a:pPr>
            <a:r>
              <a:rPr lang="de-DE" sz="1700" dirty="0" smtClean="0"/>
              <a:t>Projektleiter: skeptisch-“engagiert“-raus aus</a:t>
            </a:r>
            <a:br>
              <a:rPr lang="de-DE" sz="1700" dirty="0" smtClean="0"/>
            </a:br>
            <a:r>
              <a:rPr lang="de-DE" sz="1700" dirty="0" smtClean="0"/>
              <a:t>der nächsten Phase</a:t>
            </a:r>
          </a:p>
          <a:p>
            <a:pPr marL="325955" indent="-325955">
              <a:buFont typeface="Arial"/>
              <a:buChar char="•"/>
            </a:pPr>
            <a:endParaRPr lang="de-DE" sz="1700" b="1" i="1" u="sng" dirty="0" smtClean="0"/>
          </a:p>
        </p:txBody>
      </p:sp>
      <p:sp>
        <p:nvSpPr>
          <p:cNvPr id="12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76097" y="6356350"/>
            <a:ext cx="5811850" cy="365125"/>
          </a:xfrm>
        </p:spPr>
        <p:txBody>
          <a:bodyPr/>
          <a:lstStyle/>
          <a:p>
            <a:r>
              <a:rPr lang="de-DE" dirty="0"/>
              <a:t>Copyright © Dr</a:t>
            </a:r>
            <a:r>
              <a:rPr lang="de-DE" dirty="0" smtClean="0"/>
              <a:t>. Clemens </a:t>
            </a:r>
            <a:r>
              <a:rPr lang="de-DE" dirty="0" smtClean="0"/>
              <a:t>Schmoll. Alle Rechte vorbehalten.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8546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3" grpId="0"/>
      <p:bldP spid="15" grpId="0" animBg="1"/>
      <p:bldP spid="16" grpId="0" animBg="1"/>
      <p:bldP spid="17" grpId="0" animBg="1"/>
      <p:bldP spid="17" grpId="1" animBg="1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pPr/>
              <a:t>8</a:t>
            </a:fld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457200" y="848187"/>
            <a:ext cx="8001000" cy="4243042"/>
          </a:xfrm>
        </p:spPr>
        <p:txBody>
          <a:bodyPr>
            <a:normAutofit/>
          </a:bodyPr>
          <a:lstStyle/>
          <a:p>
            <a:r>
              <a:rPr lang="de-DE" sz="1700" dirty="0">
                <a:latin typeface="Calibri"/>
                <a:cs typeface="Calibri"/>
              </a:rPr>
              <a:t>Zielsetzung: Kulturwandel: Prozessorientierung – Anwendung von CRM/Gesprächsbögen + sehr individuelles Kundenvorgehen („unternehmerisches Handeln“) </a:t>
            </a:r>
          </a:p>
          <a:p>
            <a:r>
              <a:rPr lang="de-DE" sz="1700" dirty="0">
                <a:latin typeface="Calibri"/>
                <a:cs typeface="Calibri"/>
              </a:rPr>
              <a:t>Ausgangslage: Wenig Akzeptanz für das Thema, Sorge das nur noch über Prozesse geredet wird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1324313" y="391885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grpSp>
        <p:nvGrpSpPr>
          <p:cNvPr id="13" name="Gruppierung 12"/>
          <p:cNvGrpSpPr/>
          <p:nvPr/>
        </p:nvGrpSpPr>
        <p:grpSpPr>
          <a:xfrm>
            <a:off x="229245" y="2384831"/>
            <a:ext cx="4188750" cy="3705140"/>
            <a:chOff x="504186" y="1831175"/>
            <a:chExt cx="4762305" cy="3855546"/>
          </a:xfrm>
        </p:grpSpPr>
        <p:sp>
          <p:nvSpPr>
            <p:cNvPr id="14" name="Rechteck 13"/>
            <p:cNvSpPr/>
            <p:nvPr/>
          </p:nvSpPr>
          <p:spPr>
            <a:xfrm>
              <a:off x="504186" y="3199376"/>
              <a:ext cx="1808058" cy="465348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04306" tIns="52153" rIns="104306" bIns="52153" spcCol="0" rtlCol="0" anchor="ctr"/>
            <a:lstStyle/>
            <a:p>
              <a:pPr algn="ctr"/>
              <a:r>
                <a:rPr lang="de-DE" sz="1800" dirty="0" smtClean="0">
                  <a:solidFill>
                    <a:srgbClr val="1F497D"/>
                  </a:solidFill>
                </a:rPr>
                <a:t>Stellhebel</a:t>
              </a:r>
              <a:endParaRPr lang="de-DE" sz="1800" dirty="0">
                <a:solidFill>
                  <a:srgbClr val="1F497D"/>
                </a:solidFill>
              </a:endParaRPr>
            </a:p>
          </p:txBody>
        </p:sp>
        <p:sp>
          <p:nvSpPr>
            <p:cNvPr id="15" name="Rechteck 14"/>
            <p:cNvSpPr/>
            <p:nvPr/>
          </p:nvSpPr>
          <p:spPr>
            <a:xfrm>
              <a:off x="3068298" y="2827700"/>
              <a:ext cx="2198193" cy="465348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04306" tIns="52153" rIns="104306" bIns="52153" spcCol="0" rtlCol="0" anchor="ctr"/>
            <a:lstStyle/>
            <a:p>
              <a:pPr algn="ctr"/>
              <a:r>
                <a:rPr lang="de-DE" sz="1800" dirty="0" smtClean="0">
                  <a:solidFill>
                    <a:srgbClr val="1F497D"/>
                  </a:solidFill>
                </a:rPr>
                <a:t>FK</a:t>
              </a:r>
              <a:endParaRPr lang="de-DE" sz="1800" dirty="0">
                <a:solidFill>
                  <a:srgbClr val="1F497D"/>
                </a:solidFill>
              </a:endParaRPr>
            </a:p>
          </p:txBody>
        </p:sp>
        <p:sp>
          <p:nvSpPr>
            <p:cNvPr id="16" name="Rechteck 15"/>
            <p:cNvSpPr/>
            <p:nvPr/>
          </p:nvSpPr>
          <p:spPr>
            <a:xfrm>
              <a:off x="3039283" y="3423546"/>
              <a:ext cx="2198193" cy="647553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04306" tIns="52153" rIns="104306" bIns="52153" spcCol="0" rtlCol="0" anchor="ctr"/>
            <a:lstStyle/>
            <a:p>
              <a:pPr algn="ctr"/>
              <a:r>
                <a:rPr lang="de-DE" sz="1800" dirty="0" smtClean="0">
                  <a:solidFill>
                    <a:srgbClr val="1F497D"/>
                  </a:solidFill>
                </a:rPr>
                <a:t>Kommunikation</a:t>
              </a:r>
              <a:endParaRPr lang="de-DE" sz="1800" dirty="0">
                <a:solidFill>
                  <a:srgbClr val="1F497D"/>
                </a:solidFill>
              </a:endParaRPr>
            </a:p>
          </p:txBody>
        </p:sp>
        <p:sp>
          <p:nvSpPr>
            <p:cNvPr id="17" name="Rechteck 16"/>
            <p:cNvSpPr/>
            <p:nvPr/>
          </p:nvSpPr>
          <p:spPr>
            <a:xfrm>
              <a:off x="3050583" y="4220958"/>
              <a:ext cx="2198193" cy="647553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04306" tIns="52153" rIns="104306" bIns="52153" spcCol="0" rtlCol="0" anchor="ctr"/>
            <a:lstStyle/>
            <a:p>
              <a:pPr algn="ctr"/>
              <a:r>
                <a:rPr lang="de-DE" sz="1800" dirty="0" smtClean="0">
                  <a:solidFill>
                    <a:srgbClr val="1F497D"/>
                  </a:solidFill>
                </a:rPr>
                <a:t>Externe Besuche</a:t>
              </a:r>
              <a:endParaRPr lang="de-DE" sz="1800" dirty="0">
                <a:solidFill>
                  <a:srgbClr val="1F497D"/>
                </a:solidFill>
              </a:endParaRPr>
            </a:p>
          </p:txBody>
        </p:sp>
        <p:sp>
          <p:nvSpPr>
            <p:cNvPr id="18" name="Rechteck 17"/>
            <p:cNvSpPr/>
            <p:nvPr/>
          </p:nvSpPr>
          <p:spPr>
            <a:xfrm>
              <a:off x="3039288" y="1831175"/>
              <a:ext cx="2198193" cy="768494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04306" tIns="52153" rIns="104306" bIns="52153" spcCol="0" rtlCol="0" anchor="ctr"/>
            <a:lstStyle/>
            <a:p>
              <a:pPr algn="ctr"/>
              <a:r>
                <a:rPr lang="de-DE" sz="1800" dirty="0" smtClean="0">
                  <a:solidFill>
                    <a:srgbClr val="1F497D"/>
                  </a:solidFill>
                </a:rPr>
                <a:t>Bewusst</a:t>
              </a:r>
            </a:p>
            <a:p>
              <a:pPr algn="ctr"/>
              <a:r>
                <a:rPr lang="de-DE" sz="1800" dirty="0" smtClean="0">
                  <a:solidFill>
                    <a:srgbClr val="1F497D"/>
                  </a:solidFill>
                </a:rPr>
                <a:t>Widersprüchliche Ziele</a:t>
              </a:r>
            </a:p>
          </p:txBody>
        </p:sp>
        <p:cxnSp>
          <p:nvCxnSpPr>
            <p:cNvPr id="20" name="Gewinkelte Verbindung 19"/>
            <p:cNvCxnSpPr>
              <a:stCxn id="14" idx="3"/>
              <a:endCxn id="18" idx="1"/>
            </p:cNvCxnSpPr>
            <p:nvPr/>
          </p:nvCxnSpPr>
          <p:spPr>
            <a:xfrm flipV="1">
              <a:off x="2312244" y="2215423"/>
              <a:ext cx="727044" cy="1216628"/>
            </a:xfrm>
            <a:prstGeom prst="bentConnector3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winkelte Verbindung 20"/>
            <p:cNvCxnSpPr>
              <a:stCxn id="14" idx="3"/>
              <a:endCxn id="17" idx="1"/>
            </p:cNvCxnSpPr>
            <p:nvPr/>
          </p:nvCxnSpPr>
          <p:spPr>
            <a:xfrm>
              <a:off x="2312244" y="3432051"/>
              <a:ext cx="738339" cy="1112684"/>
            </a:xfrm>
            <a:prstGeom prst="bentConnector3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winkelte Verbindung 21"/>
            <p:cNvCxnSpPr>
              <a:stCxn id="14" idx="3"/>
              <a:endCxn id="15" idx="1"/>
            </p:cNvCxnSpPr>
            <p:nvPr/>
          </p:nvCxnSpPr>
          <p:spPr>
            <a:xfrm flipV="1">
              <a:off x="2312244" y="3060374"/>
              <a:ext cx="756055" cy="371676"/>
            </a:xfrm>
            <a:prstGeom prst="bentConnector3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winkelte Verbindung 22"/>
            <p:cNvCxnSpPr>
              <a:stCxn id="14" idx="3"/>
              <a:endCxn id="16" idx="1"/>
            </p:cNvCxnSpPr>
            <p:nvPr/>
          </p:nvCxnSpPr>
          <p:spPr>
            <a:xfrm>
              <a:off x="2312244" y="3432051"/>
              <a:ext cx="727039" cy="315272"/>
            </a:xfrm>
            <a:prstGeom prst="bentConnector3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hteck 23"/>
            <p:cNvSpPr/>
            <p:nvPr/>
          </p:nvSpPr>
          <p:spPr>
            <a:xfrm>
              <a:off x="3030359" y="5039168"/>
              <a:ext cx="2198193" cy="647553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04306" tIns="52153" rIns="104306" bIns="52153" spcCol="0" rtlCol="0" anchor="ctr"/>
            <a:lstStyle/>
            <a:p>
              <a:pPr algn="ctr"/>
              <a:r>
                <a:rPr lang="de-DE" sz="1800" dirty="0" smtClean="0">
                  <a:solidFill>
                    <a:srgbClr val="1F497D"/>
                  </a:solidFill>
                </a:rPr>
                <a:t>Controlling</a:t>
              </a:r>
              <a:endParaRPr lang="de-DE" sz="1800" dirty="0">
                <a:solidFill>
                  <a:srgbClr val="1F497D"/>
                </a:solidFill>
              </a:endParaRPr>
            </a:p>
          </p:txBody>
        </p:sp>
        <p:cxnSp>
          <p:nvCxnSpPr>
            <p:cNvPr id="25" name="Gewinkelte Verbindung 24"/>
            <p:cNvCxnSpPr>
              <a:stCxn id="14" idx="3"/>
              <a:endCxn id="24" idx="1"/>
            </p:cNvCxnSpPr>
            <p:nvPr/>
          </p:nvCxnSpPr>
          <p:spPr>
            <a:xfrm>
              <a:off x="2312244" y="3432051"/>
              <a:ext cx="718115" cy="1930894"/>
            </a:xfrm>
            <a:prstGeom prst="bentConnector3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feld 25"/>
          <p:cNvSpPr txBox="1"/>
          <p:nvPr/>
        </p:nvSpPr>
        <p:spPr>
          <a:xfrm>
            <a:off x="4541625" y="2412511"/>
            <a:ext cx="377809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„Wir wollen unternehmerische Berater“</a:t>
            </a:r>
          </a:p>
          <a:p>
            <a:r>
              <a:rPr lang="de-DE" sz="1600" dirty="0" smtClean="0"/>
              <a:t>„Zeit der freien Künstler ist vorbei“</a:t>
            </a:r>
            <a:endParaRPr lang="de-DE" sz="1600" dirty="0"/>
          </a:p>
        </p:txBody>
      </p:sp>
      <p:sp>
        <p:nvSpPr>
          <p:cNvPr id="27" name="Textfeld 26"/>
          <p:cNvSpPr txBox="1"/>
          <p:nvPr/>
        </p:nvSpPr>
        <p:spPr>
          <a:xfrm>
            <a:off x="4554914" y="3403338"/>
            <a:ext cx="43838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WS: Wie kann ich den Widerspruch gestalten?</a:t>
            </a:r>
            <a:endParaRPr lang="de-DE" sz="1600" dirty="0"/>
          </a:p>
        </p:txBody>
      </p:sp>
      <p:sp>
        <p:nvSpPr>
          <p:cNvPr id="28" name="Textfeld 27"/>
          <p:cNvSpPr txBox="1"/>
          <p:nvPr/>
        </p:nvSpPr>
        <p:spPr>
          <a:xfrm>
            <a:off x="4610148" y="4011942"/>
            <a:ext cx="3260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Über beides regelmäßig sprechen</a:t>
            </a:r>
            <a:endParaRPr lang="de-DE" sz="1600" dirty="0"/>
          </a:p>
        </p:txBody>
      </p:sp>
      <p:sp>
        <p:nvSpPr>
          <p:cNvPr id="29" name="Textfeld 28"/>
          <p:cNvSpPr txBox="1"/>
          <p:nvPr/>
        </p:nvSpPr>
        <p:spPr>
          <a:xfrm>
            <a:off x="4648625" y="4768503"/>
            <a:ext cx="22261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Neue Sichten einholen</a:t>
            </a:r>
            <a:endParaRPr lang="de-DE" sz="1600" dirty="0"/>
          </a:p>
        </p:txBody>
      </p:sp>
      <p:sp>
        <p:nvSpPr>
          <p:cNvPr id="30" name="Textfeld 29"/>
          <p:cNvSpPr txBox="1"/>
          <p:nvPr/>
        </p:nvSpPr>
        <p:spPr>
          <a:xfrm>
            <a:off x="4680157" y="5566496"/>
            <a:ext cx="3641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Controlling, welches auf beides schaut</a:t>
            </a:r>
            <a:endParaRPr lang="de-DE" sz="1600" dirty="0"/>
          </a:p>
        </p:txBody>
      </p:sp>
      <p:sp>
        <p:nvSpPr>
          <p:cNvPr id="31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76097" y="6356350"/>
            <a:ext cx="5811850" cy="365125"/>
          </a:xfrm>
        </p:spPr>
        <p:txBody>
          <a:bodyPr/>
          <a:lstStyle/>
          <a:p>
            <a:r>
              <a:rPr lang="de-DE" dirty="0"/>
              <a:t>Copyright © Dr</a:t>
            </a:r>
            <a:r>
              <a:rPr lang="de-DE" dirty="0" smtClean="0"/>
              <a:t>. Clemens </a:t>
            </a:r>
            <a:r>
              <a:rPr lang="de-DE" dirty="0" smtClean="0"/>
              <a:t>Schmoll. Alle Rechte vorbehalten.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42386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  <p:bldP spid="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pPr/>
              <a:t>9</a:t>
            </a:fld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457200" y="848187"/>
            <a:ext cx="8001000" cy="4243042"/>
          </a:xfrm>
        </p:spPr>
        <p:txBody>
          <a:bodyPr>
            <a:normAutofit/>
          </a:bodyPr>
          <a:lstStyle/>
          <a:p>
            <a:r>
              <a:rPr lang="de-DE" sz="1700" dirty="0">
                <a:latin typeface="Calibri"/>
                <a:cs typeface="Calibri"/>
              </a:rPr>
              <a:t>Zielsetzung: Im Rahmen einer Neustrukturierung sollen Bereich zusammengelegt werden,</a:t>
            </a:r>
            <a:br>
              <a:rPr lang="de-DE" sz="1700" dirty="0">
                <a:latin typeface="Calibri"/>
                <a:cs typeface="Calibri"/>
              </a:rPr>
            </a:br>
            <a:r>
              <a:rPr lang="de-DE" sz="1700" dirty="0">
                <a:latin typeface="Calibri"/>
                <a:cs typeface="Calibri"/>
              </a:rPr>
              <a:t>Prozesse vereinfacht, Zusammenspiel verbessert werden</a:t>
            </a:r>
          </a:p>
          <a:p>
            <a:r>
              <a:rPr lang="de-DE" sz="1700" dirty="0">
                <a:latin typeface="Calibri"/>
                <a:cs typeface="Calibri"/>
              </a:rPr>
              <a:t>Ausgangslage: FK eher passiv, mit Widerständen ist zu rechnen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1324313" y="391885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205958" y="1975265"/>
            <a:ext cx="6962861" cy="2198205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de-DE" sz="1700" b="1" i="1" u="sng" dirty="0" smtClean="0"/>
              <a:t>Vorgehensweise:</a:t>
            </a:r>
          </a:p>
          <a:p>
            <a:pPr marL="325955" indent="-325955">
              <a:buFont typeface="Arial"/>
              <a:buChar char="•"/>
            </a:pPr>
            <a:r>
              <a:rPr lang="de-DE" sz="1700" dirty="0" smtClean="0"/>
              <a:t>Vorstand hat Projektteam etabliert (eher junge Personen)</a:t>
            </a:r>
          </a:p>
          <a:p>
            <a:pPr marL="325955" indent="-325955">
              <a:buFont typeface="Arial"/>
              <a:buChar char="•"/>
            </a:pPr>
            <a:r>
              <a:rPr lang="de-DE" sz="1700" dirty="0" smtClean="0"/>
              <a:t>Arbeiten an Organigramm, Prozesse, Rollenbeschreibungen</a:t>
            </a:r>
          </a:p>
          <a:p>
            <a:pPr marL="325955" indent="-325955">
              <a:buFont typeface="Arial"/>
              <a:buChar char="•"/>
            </a:pPr>
            <a:r>
              <a:rPr lang="de-DE" sz="1700" dirty="0" smtClean="0"/>
              <a:t>2 Kommunikationsformate:</a:t>
            </a:r>
          </a:p>
          <a:p>
            <a:pPr marL="847483" lvl="1" indent="-325955">
              <a:buFont typeface="Arial"/>
              <a:buChar char="•"/>
            </a:pPr>
            <a:r>
              <a:rPr lang="de-DE" sz="1700" dirty="0" smtClean="0"/>
              <a:t>Regelmäßige Info im Rahmen eines Newsletters</a:t>
            </a:r>
          </a:p>
          <a:p>
            <a:pPr marL="847483" lvl="1" indent="-325955">
              <a:buFont typeface="Arial"/>
              <a:buChar char="•"/>
            </a:pPr>
            <a:r>
              <a:rPr lang="de-DE" sz="1700" dirty="0" smtClean="0"/>
              <a:t>Regelmäßige Einbindung in Mitarbeiterveranstaltungen </a:t>
            </a:r>
          </a:p>
          <a:p>
            <a:pPr marL="521528" lvl="1"/>
            <a:r>
              <a:rPr lang="de-DE" sz="1700" dirty="0" smtClean="0"/>
              <a:t>„der Vorstand informiert“</a:t>
            </a:r>
            <a:br>
              <a:rPr lang="de-DE" sz="1700" dirty="0" smtClean="0"/>
            </a:br>
            <a:r>
              <a:rPr lang="de-DE" sz="1700" dirty="0" smtClean="0"/>
              <a:t>(Hauptakteure: Vorstand + Projektteam)</a:t>
            </a:r>
            <a:endParaRPr lang="de-DE" sz="1700" dirty="0"/>
          </a:p>
        </p:txBody>
      </p:sp>
      <p:sp>
        <p:nvSpPr>
          <p:cNvPr id="14" name="Rechteck 13"/>
          <p:cNvSpPr/>
          <p:nvPr/>
        </p:nvSpPr>
        <p:spPr>
          <a:xfrm>
            <a:off x="4249158" y="4227400"/>
            <a:ext cx="714460" cy="108113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de-DE" sz="1700"/>
          </a:p>
        </p:txBody>
      </p:sp>
      <p:sp>
        <p:nvSpPr>
          <p:cNvPr id="15" name="Textfeld 14"/>
          <p:cNvSpPr txBox="1"/>
          <p:nvPr/>
        </p:nvSpPr>
        <p:spPr>
          <a:xfrm>
            <a:off x="4331887" y="5308531"/>
            <a:ext cx="561613" cy="366935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de-DE" sz="1700" dirty="0" smtClean="0"/>
              <a:t>Info</a:t>
            </a:r>
            <a:endParaRPr lang="de-DE" sz="1700" dirty="0"/>
          </a:p>
        </p:txBody>
      </p:sp>
      <p:sp>
        <p:nvSpPr>
          <p:cNvPr id="16" name="Geschweifte Klammer rechts 15"/>
          <p:cNvSpPr/>
          <p:nvPr/>
        </p:nvSpPr>
        <p:spPr>
          <a:xfrm>
            <a:off x="6024099" y="2038339"/>
            <a:ext cx="482565" cy="272941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de-DE"/>
          </a:p>
        </p:txBody>
      </p:sp>
      <p:sp>
        <p:nvSpPr>
          <p:cNvPr id="17" name="Textfeld 16"/>
          <p:cNvSpPr txBox="1"/>
          <p:nvPr/>
        </p:nvSpPr>
        <p:spPr>
          <a:xfrm>
            <a:off x="6408968" y="2578135"/>
            <a:ext cx="2202956" cy="1413375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de-DE" sz="1700" dirty="0" smtClean="0"/>
              <a:t>Diese Vorgehensweise</a:t>
            </a:r>
            <a:br>
              <a:rPr lang="de-DE" sz="1700" dirty="0" smtClean="0"/>
            </a:br>
            <a:r>
              <a:rPr lang="de-DE" sz="1700" dirty="0" smtClean="0"/>
              <a:t>führte dazu, dass es </a:t>
            </a:r>
            <a:br>
              <a:rPr lang="de-DE" sz="1700" dirty="0" smtClean="0"/>
            </a:br>
            <a:r>
              <a:rPr lang="de-DE" sz="1700" dirty="0" smtClean="0"/>
              <a:t>das Projekt des</a:t>
            </a:r>
          </a:p>
          <a:p>
            <a:r>
              <a:rPr lang="de-DE" sz="1700" dirty="0" smtClean="0"/>
              <a:t>Vorstandes und des</a:t>
            </a:r>
            <a:br>
              <a:rPr lang="de-DE" sz="1700" dirty="0" smtClean="0"/>
            </a:br>
            <a:r>
              <a:rPr lang="de-DE" sz="1700" dirty="0" smtClean="0"/>
              <a:t>Projektteams blieb.</a:t>
            </a:r>
            <a:endParaRPr lang="de-DE" sz="1700" dirty="0"/>
          </a:p>
        </p:txBody>
      </p:sp>
      <p:sp>
        <p:nvSpPr>
          <p:cNvPr id="18" name="Rechteck 17"/>
          <p:cNvSpPr/>
          <p:nvPr/>
        </p:nvSpPr>
        <p:spPr>
          <a:xfrm>
            <a:off x="3336889" y="4767749"/>
            <a:ext cx="714460" cy="540782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de-DE" sz="1700"/>
          </a:p>
        </p:txBody>
      </p:sp>
      <p:sp>
        <p:nvSpPr>
          <p:cNvPr id="20" name="Textfeld 19"/>
          <p:cNvSpPr txBox="1"/>
          <p:nvPr/>
        </p:nvSpPr>
        <p:spPr>
          <a:xfrm>
            <a:off x="2789794" y="5271791"/>
            <a:ext cx="1624501" cy="366935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de-DE" sz="1700" dirty="0" smtClean="0"/>
              <a:t>Vorbereitung</a:t>
            </a:r>
            <a:endParaRPr lang="de-DE" sz="1700" dirty="0"/>
          </a:p>
        </p:txBody>
      </p:sp>
      <p:sp>
        <p:nvSpPr>
          <p:cNvPr id="21" name="Rechteck 20"/>
          <p:cNvSpPr/>
          <p:nvPr/>
        </p:nvSpPr>
        <p:spPr>
          <a:xfrm>
            <a:off x="5188454" y="4767749"/>
            <a:ext cx="714460" cy="540782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de-DE" sz="1700"/>
          </a:p>
        </p:txBody>
      </p:sp>
      <p:sp>
        <p:nvSpPr>
          <p:cNvPr id="22" name="Textfeld 21"/>
          <p:cNvSpPr txBox="1"/>
          <p:nvPr/>
        </p:nvSpPr>
        <p:spPr>
          <a:xfrm>
            <a:off x="5162749" y="5271791"/>
            <a:ext cx="1524767" cy="366935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de-DE" sz="1700" dirty="0" smtClean="0"/>
              <a:t>Nachbereitung</a:t>
            </a:r>
            <a:endParaRPr lang="de-DE" sz="1700" dirty="0"/>
          </a:p>
        </p:txBody>
      </p:sp>
      <p:sp>
        <p:nvSpPr>
          <p:cNvPr id="23" name="Geschweifte Klammer rechts 22"/>
          <p:cNvSpPr/>
          <p:nvPr/>
        </p:nvSpPr>
        <p:spPr>
          <a:xfrm rot="5400000">
            <a:off x="4688864" y="3371581"/>
            <a:ext cx="549507" cy="4622979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de-DE"/>
          </a:p>
        </p:txBody>
      </p:sp>
      <p:sp>
        <p:nvSpPr>
          <p:cNvPr id="24" name="Textfeld 23"/>
          <p:cNvSpPr txBox="1"/>
          <p:nvPr/>
        </p:nvSpPr>
        <p:spPr>
          <a:xfrm>
            <a:off x="3801854" y="5989415"/>
            <a:ext cx="2286093" cy="366935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de-DE" sz="1700" dirty="0" smtClean="0"/>
              <a:t>Rolle der Führungskraft</a:t>
            </a:r>
            <a:endParaRPr lang="de-DE" sz="1700" dirty="0"/>
          </a:p>
        </p:txBody>
      </p:sp>
      <p:sp>
        <p:nvSpPr>
          <p:cNvPr id="19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76097" y="6356350"/>
            <a:ext cx="5811850" cy="365125"/>
          </a:xfrm>
        </p:spPr>
        <p:txBody>
          <a:bodyPr/>
          <a:lstStyle/>
          <a:p>
            <a:r>
              <a:rPr lang="de-DE" dirty="0"/>
              <a:t>Copyright © Dr</a:t>
            </a:r>
            <a:r>
              <a:rPr lang="de-DE" dirty="0" smtClean="0"/>
              <a:t>. Clemens </a:t>
            </a:r>
            <a:r>
              <a:rPr lang="de-DE" dirty="0" smtClean="0"/>
              <a:t>Schmoll. Alle Rechte vorbehalten.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77905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animBg="1"/>
      <p:bldP spid="15" grpId="0"/>
      <p:bldP spid="17" grpId="0"/>
      <p:bldP spid="18" grpId="0" animBg="1"/>
      <p:bldP spid="20" grpId="0"/>
      <p:bldP spid="21" grpId="0" animBg="1"/>
      <p:bldP spid="22" grpId="0"/>
      <p:bldP spid="23" grpId="0" animBg="1"/>
      <p:bldP spid="24" grpId="0"/>
    </p:bld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625</Words>
  <Application>Microsoft Macintosh PowerPoint</Application>
  <PresentationFormat>Bildschirmpräsentation (4:3)</PresentationFormat>
  <Paragraphs>146</Paragraphs>
  <Slides>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9</vt:i4>
      </vt:variant>
    </vt:vector>
  </HeadingPairs>
  <TitlesOfParts>
    <vt:vector size="11" baseType="lpstr">
      <vt:lpstr>Office-Design</vt:lpstr>
      <vt:lpstr>Benutzerdefiniertes Design</vt:lpstr>
      <vt:lpstr>Cases Interventionsforschung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Marco Ahammer</dc:creator>
  <cp:lastModifiedBy>Marco Ahammer</cp:lastModifiedBy>
  <cp:revision>24</cp:revision>
  <dcterms:created xsi:type="dcterms:W3CDTF">2015-05-11T17:11:17Z</dcterms:created>
  <dcterms:modified xsi:type="dcterms:W3CDTF">2015-09-07T10:04:54Z</dcterms:modified>
</cp:coreProperties>
</file>