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0"/>
  </p:notesMasterIdLst>
  <p:handoutMasterIdLst>
    <p:handoutMasterId r:id="rId21"/>
  </p:handoutMasterIdLst>
  <p:sldIdLst>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81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A88AC87-B215-1046-A439-31005B9DA839}" type="datetimeFigureOut">
              <a:rPr lang="de-DE" smtClean="0"/>
              <a:t>10.06.15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CAB489-942A-1F43-97D1-E62ACBA43DB3}" type="slidenum">
              <a:rPr lang="de-DE" smtClean="0"/>
              <a:t>‹Nr.›</a:t>
            </a:fld>
            <a:endParaRPr lang="de-DE"/>
          </a:p>
        </p:txBody>
      </p:sp>
    </p:spTree>
    <p:extLst>
      <p:ext uri="{BB962C8B-B14F-4D97-AF65-F5344CB8AC3E}">
        <p14:creationId xmlns:p14="http://schemas.microsoft.com/office/powerpoint/2010/main" val="2597858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52D29-1DCA-404F-BECC-C43AF57890E8}" type="datetimeFigureOut">
              <a:rPr lang="de-DE" smtClean="0"/>
              <a:t>10.06.15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1A1B5-A013-D24F-B8BD-DF0C568D155A}" type="slidenum">
              <a:rPr lang="de-DE" smtClean="0"/>
              <a:t>‹Nr.›</a:t>
            </a:fld>
            <a:endParaRPr lang="de-DE"/>
          </a:p>
        </p:txBody>
      </p:sp>
    </p:spTree>
    <p:extLst>
      <p:ext uri="{BB962C8B-B14F-4D97-AF65-F5344CB8AC3E}">
        <p14:creationId xmlns:p14="http://schemas.microsoft.com/office/powerpoint/2010/main" val="31023162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Bild 6"/>
          <p:cNvPicPr>
            <a:picLocks noChangeAspect="1"/>
          </p:cNvPicPr>
          <p:nvPr userDrawn="1"/>
        </p:nvPicPr>
        <p:blipFill>
          <a:blip r:embed="rId2"/>
          <a:stretch>
            <a:fillRect/>
          </a:stretch>
        </p:blipFill>
        <p:spPr>
          <a:xfrm>
            <a:off x="8458200" y="124252"/>
            <a:ext cx="543567" cy="6597223"/>
          </a:xfrm>
          <a:prstGeom prst="rect">
            <a:avLst/>
          </a:prstGeom>
        </p:spPr>
      </p:pic>
      <p:sp>
        <p:nvSpPr>
          <p:cNvPr id="2" name="Titel 1"/>
          <p:cNvSpPr>
            <a:spLocks noGrp="1"/>
          </p:cNvSpPr>
          <p:nvPr>
            <p:ph type="ctrTitle" hasCustomPrompt="1"/>
          </p:nvPr>
        </p:nvSpPr>
        <p:spPr>
          <a:xfrm>
            <a:off x="500254" y="1923339"/>
            <a:ext cx="7772400" cy="1470025"/>
          </a:xfrm>
        </p:spPr>
        <p:txBody>
          <a:bodyPr>
            <a:noAutofit/>
          </a:bodyPr>
          <a:lstStyle>
            <a:lvl1pPr>
              <a:defRPr sz="4800" b="1" i="0" baseline="0">
                <a:solidFill>
                  <a:srgbClr val="E46C0A"/>
                </a:solidFill>
                <a:latin typeface="Helvetica"/>
                <a:cs typeface="Helvetica"/>
              </a:defRPr>
            </a:lvl1pPr>
          </a:lstStyle>
          <a:p>
            <a:r>
              <a:rPr lang="de-AT" dirty="0" smtClean="0"/>
              <a:t>Führungsaufgabe: Veränderung gestalten</a:t>
            </a:r>
            <a:endParaRPr lang="de-DE" dirty="0"/>
          </a:p>
        </p:txBody>
      </p:sp>
      <p:sp>
        <p:nvSpPr>
          <p:cNvPr id="3" name="Untertitel 2"/>
          <p:cNvSpPr>
            <a:spLocks noGrp="1"/>
          </p:cNvSpPr>
          <p:nvPr>
            <p:ph type="subTitle" idx="1" hasCustomPrompt="1"/>
          </p:nvPr>
        </p:nvSpPr>
        <p:spPr>
          <a:xfrm>
            <a:off x="1192137" y="3748143"/>
            <a:ext cx="6400800" cy="1752600"/>
          </a:xfrm>
        </p:spPr>
        <p:txBody>
          <a:bodyPr>
            <a:normAutofit/>
          </a:bodyPr>
          <a:lstStyle>
            <a:lvl1pPr marL="0" indent="0" algn="ctr">
              <a:buNone/>
              <a:defRPr sz="4000" baseline="0">
                <a:solidFill>
                  <a:srgbClr val="E46C0A"/>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dirty="0" smtClean="0"/>
              <a:t>Konzepte und Praxishinweise </a:t>
            </a:r>
          </a:p>
        </p:txBody>
      </p:sp>
      <p:sp>
        <p:nvSpPr>
          <p:cNvPr id="5" name="Fußzeilenplatzhalter 4"/>
          <p:cNvSpPr>
            <a:spLocks noGrp="1"/>
          </p:cNvSpPr>
          <p:nvPr>
            <p:ph type="ftr" sz="quarter" idx="11"/>
          </p:nvPr>
        </p:nvSpPr>
        <p:spPr>
          <a:xfrm>
            <a:off x="1496672" y="5605302"/>
            <a:ext cx="5811850" cy="365125"/>
          </a:xfrm>
        </p:spPr>
        <p:txBody>
          <a:bodyPr/>
          <a:lstStyle>
            <a:lvl1pPr algn="ctr">
              <a:defRPr sz="2400">
                <a:solidFill>
                  <a:schemeClr val="tx1"/>
                </a:solidFill>
                <a:latin typeface="Helvetica"/>
                <a:cs typeface="Helvetica"/>
              </a:defRPr>
            </a:lvl1pPr>
          </a:lstStyle>
          <a:p>
            <a:r>
              <a:rPr lang="de-DE" dirty="0" smtClean="0"/>
              <a:t>Copyright © Prof. (FH) Dr. </a:t>
            </a:r>
            <a:r>
              <a:rPr lang="de-DE" dirty="0" err="1" smtClean="0"/>
              <a:t>Gölzner</a:t>
            </a:r>
            <a:r>
              <a:rPr lang="de-DE" dirty="0" smtClean="0"/>
              <a:t> </a:t>
            </a:r>
            <a:endParaRPr lang="de-DE" dirty="0"/>
          </a:p>
        </p:txBody>
      </p:sp>
      <p:sp>
        <p:nvSpPr>
          <p:cNvPr id="6" name="Foliennummernplatzhalter 5"/>
          <p:cNvSpPr>
            <a:spLocks noGrp="1"/>
          </p:cNvSpPr>
          <p:nvPr>
            <p:ph type="sldNum" sz="quarter" idx="12"/>
          </p:nvPr>
        </p:nvSpPr>
        <p:spPr>
          <a:xfrm>
            <a:off x="6324600" y="6356350"/>
            <a:ext cx="2133600" cy="365125"/>
          </a:xfrm>
        </p:spPr>
        <p:txBody>
          <a:bodyPr/>
          <a:lstStyle>
            <a:lvl1pPr algn="ctr">
              <a:defRPr sz="1600"/>
            </a:lvl1pPr>
          </a:lstStyle>
          <a:p>
            <a:pPr algn="r"/>
            <a:fld id="{55425735-B3EF-B041-9057-26081A2A618E}" type="slidenum">
              <a:rPr lang="de-DE" smtClean="0"/>
              <a:pPr algn="r"/>
              <a:t>‹Nr.›</a:t>
            </a:fld>
            <a:endParaRPr lang="de-DE" dirty="0"/>
          </a:p>
        </p:txBody>
      </p:sp>
      <p:sp>
        <p:nvSpPr>
          <p:cNvPr id="8" name="Textfeld 7"/>
          <p:cNvSpPr txBox="1"/>
          <p:nvPr userDrawn="1"/>
        </p:nvSpPr>
        <p:spPr>
          <a:xfrm>
            <a:off x="6322630" y="1684300"/>
            <a:ext cx="184666" cy="369332"/>
          </a:xfrm>
          <a:prstGeom prst="rect">
            <a:avLst/>
          </a:prstGeom>
          <a:noFill/>
        </p:spPr>
        <p:txBody>
          <a:bodyPr wrap="none" rtlCol="0">
            <a:spAutoFit/>
          </a:bodyPr>
          <a:lstStyle/>
          <a:p>
            <a:endParaRPr lang="de-DE" dirty="0"/>
          </a:p>
        </p:txBody>
      </p:sp>
      <p:sp>
        <p:nvSpPr>
          <p:cNvPr id="4" name="Textfeld 3"/>
          <p:cNvSpPr txBox="1"/>
          <p:nvPr userDrawn="1"/>
        </p:nvSpPr>
        <p:spPr>
          <a:xfrm>
            <a:off x="10350183" y="4613365"/>
            <a:ext cx="184666" cy="369332"/>
          </a:xfrm>
          <a:prstGeom prst="rect">
            <a:avLst/>
          </a:prstGeom>
          <a:noFill/>
        </p:spPr>
        <p:txBody>
          <a:bodyPr wrap="none" rtlCol="0">
            <a:spAutoFit/>
          </a:bodyPr>
          <a:lstStyle/>
          <a:p>
            <a:endParaRPr lang="de-DE" dirty="0"/>
          </a:p>
        </p:txBody>
      </p:sp>
    </p:spTree>
    <p:extLst>
      <p:ext uri="{BB962C8B-B14F-4D97-AF65-F5344CB8AC3E}">
        <p14:creationId xmlns:p14="http://schemas.microsoft.com/office/powerpoint/2010/main" val="368396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10"/>
          </p:nvPr>
        </p:nvSpPr>
        <p:spPr/>
        <p:txBody>
          <a:bodyPr/>
          <a:lstStyle/>
          <a:p>
            <a:fld id="{E75BF4E0-D5DC-344E-9114-4A8DCF5180E8}"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3456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AT"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10"/>
          </p:nvPr>
        </p:nvSpPr>
        <p:spPr/>
        <p:txBody>
          <a:bodyPr/>
          <a:lstStyle/>
          <a:p>
            <a:fld id="{1F1FEA28-8FAA-8A46-923F-BEB7F15750C5}"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1531846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AT"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smtClean="0"/>
              <a:t>Master-Untertitelformat bearbeiten</a:t>
            </a:r>
            <a:endParaRPr lang="de-DE"/>
          </a:p>
        </p:txBody>
      </p:sp>
      <p:sp>
        <p:nvSpPr>
          <p:cNvPr id="4" name="Datumsplatzhalter 3"/>
          <p:cNvSpPr>
            <a:spLocks noGrp="1"/>
          </p:cNvSpPr>
          <p:nvPr>
            <p:ph type="dt" sz="half" idx="10"/>
          </p:nvPr>
        </p:nvSpPr>
        <p:spPr/>
        <p:txBody>
          <a:bodyPr/>
          <a:lstStyle/>
          <a:p>
            <a:fld id="{F4A11400-68FE-044F-9642-A639542764CD}"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515473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Inhaltsplatzhalter 2"/>
          <p:cNvSpPr>
            <a:spLocks noGrp="1"/>
          </p:cNvSpPr>
          <p:nvPr>
            <p:ph idx="1"/>
          </p:nvPr>
        </p:nvSpPr>
        <p:spPr/>
        <p:txBody>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10"/>
          </p:nvPr>
        </p:nvSpPr>
        <p:spPr/>
        <p:txBody>
          <a:bodyPr/>
          <a:lstStyle/>
          <a:p>
            <a:fld id="{0F45BA23-829A-CF40-BF49-A83647B1F2B7}"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243013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AT"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Mastertextformat bearbeiten</a:t>
            </a:r>
          </a:p>
        </p:txBody>
      </p:sp>
      <p:sp>
        <p:nvSpPr>
          <p:cNvPr id="4" name="Datumsplatzhalter 3"/>
          <p:cNvSpPr>
            <a:spLocks noGrp="1"/>
          </p:cNvSpPr>
          <p:nvPr>
            <p:ph type="dt" sz="half" idx="10"/>
          </p:nvPr>
        </p:nvSpPr>
        <p:spPr/>
        <p:txBody>
          <a:bodyPr/>
          <a:lstStyle/>
          <a:p>
            <a:fld id="{E4738E5C-10B5-6C45-A5AD-4538B5410FBB}"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258678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5" name="Datumsplatzhalter 4"/>
          <p:cNvSpPr>
            <a:spLocks noGrp="1"/>
          </p:cNvSpPr>
          <p:nvPr>
            <p:ph type="dt" sz="half" idx="10"/>
          </p:nvPr>
        </p:nvSpPr>
        <p:spPr/>
        <p:txBody>
          <a:bodyPr/>
          <a:lstStyle/>
          <a:p>
            <a:fld id="{85A8E68F-08CA-5B45-AFF4-F373A979AACB}"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1714084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AT"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7" name="Datumsplatzhalter 6"/>
          <p:cNvSpPr>
            <a:spLocks noGrp="1"/>
          </p:cNvSpPr>
          <p:nvPr>
            <p:ph type="dt" sz="half" idx="10"/>
          </p:nvPr>
        </p:nvSpPr>
        <p:spPr/>
        <p:txBody>
          <a:bodyPr/>
          <a:lstStyle/>
          <a:p>
            <a:fld id="{E49F2D3D-80E0-6640-A514-3B0880463D12}" type="datetime1">
              <a:rPr lang="de-AT" smtClean="0"/>
              <a:t>10.06.15</a:t>
            </a:fld>
            <a:endParaRPr lang="de-DE"/>
          </a:p>
        </p:txBody>
      </p:sp>
      <p:sp>
        <p:nvSpPr>
          <p:cNvPr id="8" name="Fußzeilenplatzhalter 7"/>
          <p:cNvSpPr>
            <a:spLocks noGrp="1"/>
          </p:cNvSpPr>
          <p:nvPr>
            <p:ph type="ftr" sz="quarter" idx="11"/>
          </p:nvPr>
        </p:nvSpPr>
        <p:spPr/>
        <p:txBody>
          <a:bodyPr/>
          <a:lstStyle/>
          <a:p>
            <a:r>
              <a:rPr lang="de-DE" smtClean="0"/>
              <a:t>Führungsaufgabe: Veränderung gestalten</a:t>
            </a:r>
            <a:endParaRPr lang="de-DE"/>
          </a:p>
        </p:txBody>
      </p:sp>
      <p:sp>
        <p:nvSpPr>
          <p:cNvPr id="9" name="Foliennummernplatzhalter 8"/>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1468766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Datumsplatzhalter 2"/>
          <p:cNvSpPr>
            <a:spLocks noGrp="1"/>
          </p:cNvSpPr>
          <p:nvPr>
            <p:ph type="dt" sz="half" idx="10"/>
          </p:nvPr>
        </p:nvSpPr>
        <p:spPr/>
        <p:txBody>
          <a:bodyPr/>
          <a:lstStyle/>
          <a:p>
            <a:fld id="{0A19AF3A-C8B2-0447-AF6E-981D06B80534}" type="datetime1">
              <a:rPr lang="de-AT" smtClean="0"/>
              <a:t>10.06.15</a:t>
            </a:fld>
            <a:endParaRPr lang="de-DE"/>
          </a:p>
        </p:txBody>
      </p:sp>
      <p:sp>
        <p:nvSpPr>
          <p:cNvPr id="4" name="Fußzeilenplatzhalter 3"/>
          <p:cNvSpPr>
            <a:spLocks noGrp="1"/>
          </p:cNvSpPr>
          <p:nvPr>
            <p:ph type="ftr" sz="quarter" idx="11"/>
          </p:nvPr>
        </p:nvSpPr>
        <p:spPr/>
        <p:txBody>
          <a:bodyPr/>
          <a:lstStyle/>
          <a:p>
            <a:r>
              <a:rPr lang="de-DE" smtClean="0"/>
              <a:t>Führungsaufgabe: Veränderung gestalten</a:t>
            </a:r>
            <a:endParaRPr lang="de-DE"/>
          </a:p>
        </p:txBody>
      </p:sp>
      <p:sp>
        <p:nvSpPr>
          <p:cNvPr id="5" name="Foliennummernplatzhalter 4"/>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3309694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874EED4-83B6-F34E-834F-B4F4736144C6}" type="datetime1">
              <a:rPr lang="de-AT" smtClean="0"/>
              <a:t>10.06.15</a:t>
            </a:fld>
            <a:endParaRPr lang="de-DE"/>
          </a:p>
        </p:txBody>
      </p:sp>
      <p:sp>
        <p:nvSpPr>
          <p:cNvPr id="3" name="Fußzeilenplatzhalter 2"/>
          <p:cNvSpPr>
            <a:spLocks noGrp="1"/>
          </p:cNvSpPr>
          <p:nvPr>
            <p:ph type="ftr" sz="quarter" idx="11"/>
          </p:nvPr>
        </p:nvSpPr>
        <p:spPr/>
        <p:txBody>
          <a:bodyPr/>
          <a:lstStyle/>
          <a:p>
            <a:r>
              <a:rPr lang="de-DE" smtClean="0"/>
              <a:t>Führungsaufgabe: Veränderung gestalten</a:t>
            </a:r>
            <a:endParaRPr lang="de-DE"/>
          </a:p>
        </p:txBody>
      </p:sp>
      <p:sp>
        <p:nvSpPr>
          <p:cNvPr id="4" name="Foliennummernplatzhalter 3"/>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282760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AT"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umsplatzhalter 4"/>
          <p:cNvSpPr>
            <a:spLocks noGrp="1"/>
          </p:cNvSpPr>
          <p:nvPr>
            <p:ph type="dt" sz="half" idx="10"/>
          </p:nvPr>
        </p:nvSpPr>
        <p:spPr/>
        <p:txBody>
          <a:bodyPr/>
          <a:lstStyle/>
          <a:p>
            <a:fld id="{772FE051-0D3C-1B48-BE11-563B9C70BB03}"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86249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001000" cy="1143000"/>
          </a:xfrm>
        </p:spPr>
        <p:txBody>
          <a:bodyPr/>
          <a:lstStyle>
            <a:lvl1pPr>
              <a:defRPr>
                <a:solidFill>
                  <a:srgbClr val="E46C0A"/>
                </a:solidFill>
                <a:latin typeface="Helvetica"/>
                <a:cs typeface="Helvetica"/>
              </a:defRPr>
            </a:lvl1pPr>
          </a:lstStyle>
          <a:p>
            <a:r>
              <a:rPr lang="de-AT" dirty="0" smtClean="0"/>
              <a:t>Mastertitelformat bearbeiten</a:t>
            </a:r>
            <a:endParaRPr lang="de-DE" dirty="0"/>
          </a:p>
        </p:txBody>
      </p:sp>
      <p:sp>
        <p:nvSpPr>
          <p:cNvPr id="3" name="Inhaltsplatzhalter 2"/>
          <p:cNvSpPr>
            <a:spLocks noGrp="1"/>
          </p:cNvSpPr>
          <p:nvPr>
            <p:ph idx="1"/>
          </p:nvPr>
        </p:nvSpPr>
        <p:spPr>
          <a:xfrm>
            <a:off x="457200" y="1586394"/>
            <a:ext cx="8001000" cy="4525963"/>
          </a:xfrm>
        </p:spPr>
        <p:txBody>
          <a:bodyPr/>
          <a:lstStyle>
            <a:lvl1pPr marL="342900" indent="-342900">
              <a:buFont typeface="Arial"/>
              <a:buChar cha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a:p>
            <a:pPr lvl="4"/>
            <a:r>
              <a:rPr lang="de-AT" dirty="0" smtClean="0"/>
              <a:t>Fünfte Ebene</a:t>
            </a:r>
            <a:endParaRPr lang="de-DE" dirty="0"/>
          </a:p>
        </p:txBody>
      </p:sp>
      <p:pic>
        <p:nvPicPr>
          <p:cNvPr id="7" name="Bild 6"/>
          <p:cNvPicPr>
            <a:picLocks noChangeAspect="1"/>
          </p:cNvPicPr>
          <p:nvPr userDrawn="1"/>
        </p:nvPicPr>
        <p:blipFill>
          <a:blip r:embed="rId2"/>
          <a:stretch>
            <a:fillRect/>
          </a:stretch>
        </p:blipFill>
        <p:spPr>
          <a:xfrm>
            <a:off x="8458200" y="124252"/>
            <a:ext cx="543567" cy="6597223"/>
          </a:xfrm>
          <a:prstGeom prst="rect">
            <a:avLst/>
          </a:prstGeom>
        </p:spPr>
      </p:pic>
      <p:sp>
        <p:nvSpPr>
          <p:cNvPr id="9" name="Fußzeilenplatzhalter 4"/>
          <p:cNvSpPr>
            <a:spLocks noGrp="1"/>
          </p:cNvSpPr>
          <p:nvPr>
            <p:ph type="ftr" sz="quarter" idx="11"/>
          </p:nvPr>
        </p:nvSpPr>
        <p:spPr>
          <a:xfrm>
            <a:off x="276097" y="6356350"/>
            <a:ext cx="5811850" cy="365125"/>
          </a:xfrm>
        </p:spPr>
        <p:txBody>
          <a:bodyPr/>
          <a:lstStyle>
            <a:lvl1pPr algn="l">
              <a:defRPr sz="1600">
                <a:latin typeface="Helvetica"/>
                <a:cs typeface="Helvetica"/>
              </a:defRPr>
            </a:lvl1pPr>
          </a:lstStyle>
          <a:p>
            <a:r>
              <a:rPr lang="de-DE" dirty="0" smtClean="0"/>
              <a:t>Copyright © Herbert </a:t>
            </a:r>
            <a:r>
              <a:rPr lang="de-DE" dirty="0" err="1" smtClean="0"/>
              <a:t>Gölzner</a:t>
            </a:r>
            <a:r>
              <a:rPr lang="de-DE" dirty="0" smtClean="0"/>
              <a:t>. Alle Rechte vorbehalten. </a:t>
            </a:r>
            <a:endParaRPr lang="de-DE" dirty="0"/>
          </a:p>
        </p:txBody>
      </p:sp>
      <p:sp>
        <p:nvSpPr>
          <p:cNvPr id="11" name="Foliennummernplatzhalter 5"/>
          <p:cNvSpPr>
            <a:spLocks noGrp="1"/>
          </p:cNvSpPr>
          <p:nvPr>
            <p:ph type="sldNum" sz="quarter" idx="12"/>
          </p:nvPr>
        </p:nvSpPr>
        <p:spPr>
          <a:xfrm>
            <a:off x="6324600" y="6356350"/>
            <a:ext cx="2133600" cy="365125"/>
          </a:xfrm>
        </p:spPr>
        <p:txBody>
          <a:bodyPr/>
          <a:lstStyle>
            <a:lvl1pPr algn="r">
              <a:defRPr sz="1600"/>
            </a:lvl1pPr>
          </a:lstStyle>
          <a:p>
            <a:fld id="{55425735-B3EF-B041-9057-26081A2A618E}" type="slidenum">
              <a:rPr lang="de-DE" smtClean="0"/>
              <a:pPr/>
              <a:t>‹Nr.›</a:t>
            </a:fld>
            <a:endParaRPr lang="de-DE" dirty="0"/>
          </a:p>
        </p:txBody>
      </p:sp>
    </p:spTree>
    <p:extLst>
      <p:ext uri="{BB962C8B-B14F-4D97-AF65-F5344CB8AC3E}">
        <p14:creationId xmlns:p14="http://schemas.microsoft.com/office/powerpoint/2010/main" val="2232724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AT"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umsplatzhalter 4"/>
          <p:cNvSpPr>
            <a:spLocks noGrp="1"/>
          </p:cNvSpPr>
          <p:nvPr>
            <p:ph type="dt" sz="half" idx="10"/>
          </p:nvPr>
        </p:nvSpPr>
        <p:spPr/>
        <p:txBody>
          <a:bodyPr/>
          <a:lstStyle/>
          <a:p>
            <a:fld id="{03B13005-3061-FC43-BD37-A51C6D98D5FA}"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947667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10"/>
          </p:nvPr>
        </p:nvSpPr>
        <p:spPr/>
        <p:txBody>
          <a:bodyPr/>
          <a:lstStyle/>
          <a:p>
            <a:fld id="{B02C46B5-9A33-1045-9F34-B4D6DC24AE0F}"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26574142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AT"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10"/>
          </p:nvPr>
        </p:nvSpPr>
        <p:spPr/>
        <p:txBody>
          <a:bodyPr/>
          <a:lstStyle/>
          <a:p>
            <a:fld id="{21F48048-6AA7-E94E-B8A9-7D12757E7E80}"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C933BBF6-4F31-E34C-AE07-14AE8B874D23}" type="slidenum">
              <a:rPr lang="de-DE" smtClean="0"/>
              <a:t>‹Nr.›</a:t>
            </a:fld>
            <a:endParaRPr lang="de-DE"/>
          </a:p>
        </p:txBody>
      </p:sp>
    </p:spTree>
    <p:extLst>
      <p:ext uri="{BB962C8B-B14F-4D97-AF65-F5344CB8AC3E}">
        <p14:creationId xmlns:p14="http://schemas.microsoft.com/office/powerpoint/2010/main" val="1794716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AT"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Mastertextformat bearbeiten</a:t>
            </a:r>
          </a:p>
        </p:txBody>
      </p:sp>
      <p:sp>
        <p:nvSpPr>
          <p:cNvPr id="4" name="Datumsplatzhalter 3"/>
          <p:cNvSpPr>
            <a:spLocks noGrp="1"/>
          </p:cNvSpPr>
          <p:nvPr>
            <p:ph type="dt" sz="half" idx="10"/>
          </p:nvPr>
        </p:nvSpPr>
        <p:spPr/>
        <p:txBody>
          <a:bodyPr/>
          <a:lstStyle/>
          <a:p>
            <a:fld id="{3B388101-2F2A-4F41-9D7F-0D834E96FFF0}" type="datetime1">
              <a:rPr lang="de-AT" smtClean="0"/>
              <a:t>10.06.15</a:t>
            </a:fld>
            <a:endParaRPr lang="de-DE"/>
          </a:p>
        </p:txBody>
      </p:sp>
      <p:sp>
        <p:nvSpPr>
          <p:cNvPr id="5" name="Fußzeilenplatzhalter 4"/>
          <p:cNvSpPr>
            <a:spLocks noGrp="1"/>
          </p:cNvSpPr>
          <p:nvPr>
            <p:ph type="ftr" sz="quarter" idx="11"/>
          </p:nvPr>
        </p:nvSpPr>
        <p:spPr/>
        <p:txBody>
          <a:bodyPr/>
          <a:lstStyle/>
          <a:p>
            <a:r>
              <a:rPr lang="de-DE" smtClean="0"/>
              <a:t>Führungsaufgabe: Veränderung gestalten</a:t>
            </a:r>
            <a:endParaRPr lang="de-DE"/>
          </a:p>
        </p:txBody>
      </p:sp>
      <p:sp>
        <p:nvSpPr>
          <p:cNvPr id="6" name="Foliennummernplatzhalter 5"/>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152984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5" name="Datumsplatzhalter 4"/>
          <p:cNvSpPr>
            <a:spLocks noGrp="1"/>
          </p:cNvSpPr>
          <p:nvPr>
            <p:ph type="dt" sz="half" idx="10"/>
          </p:nvPr>
        </p:nvSpPr>
        <p:spPr/>
        <p:txBody>
          <a:bodyPr/>
          <a:lstStyle/>
          <a:p>
            <a:fld id="{09DFAAA2-E798-9348-9DC0-FFF2B18AD115}"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1393657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AT"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7" name="Datumsplatzhalter 6"/>
          <p:cNvSpPr>
            <a:spLocks noGrp="1"/>
          </p:cNvSpPr>
          <p:nvPr>
            <p:ph type="dt" sz="half" idx="10"/>
          </p:nvPr>
        </p:nvSpPr>
        <p:spPr/>
        <p:txBody>
          <a:bodyPr/>
          <a:lstStyle/>
          <a:p>
            <a:fld id="{95BD25F9-6F58-B945-A798-B1A44C5D39BD}" type="datetime1">
              <a:rPr lang="de-AT" smtClean="0"/>
              <a:t>10.06.15</a:t>
            </a:fld>
            <a:endParaRPr lang="de-DE"/>
          </a:p>
        </p:txBody>
      </p:sp>
      <p:sp>
        <p:nvSpPr>
          <p:cNvPr id="8" name="Fußzeilenplatzhalter 7"/>
          <p:cNvSpPr>
            <a:spLocks noGrp="1"/>
          </p:cNvSpPr>
          <p:nvPr>
            <p:ph type="ftr" sz="quarter" idx="11"/>
          </p:nvPr>
        </p:nvSpPr>
        <p:spPr/>
        <p:txBody>
          <a:bodyPr/>
          <a:lstStyle/>
          <a:p>
            <a:r>
              <a:rPr lang="de-DE" smtClean="0"/>
              <a:t>Führungsaufgabe: Veränderung gestalten</a:t>
            </a:r>
            <a:endParaRPr lang="de-DE"/>
          </a:p>
        </p:txBody>
      </p:sp>
      <p:sp>
        <p:nvSpPr>
          <p:cNvPr id="9" name="Foliennummernplatzhalter 8"/>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216490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3" name="Datumsplatzhalter 2"/>
          <p:cNvSpPr>
            <a:spLocks noGrp="1"/>
          </p:cNvSpPr>
          <p:nvPr>
            <p:ph type="dt" sz="half" idx="10"/>
          </p:nvPr>
        </p:nvSpPr>
        <p:spPr/>
        <p:txBody>
          <a:bodyPr/>
          <a:lstStyle/>
          <a:p>
            <a:fld id="{B024FB70-386F-F544-91A8-CB45C25C9FF1}" type="datetime1">
              <a:rPr lang="de-AT" smtClean="0"/>
              <a:t>10.06.15</a:t>
            </a:fld>
            <a:endParaRPr lang="de-DE"/>
          </a:p>
        </p:txBody>
      </p:sp>
      <p:sp>
        <p:nvSpPr>
          <p:cNvPr id="4" name="Fußzeilenplatzhalter 3"/>
          <p:cNvSpPr>
            <a:spLocks noGrp="1"/>
          </p:cNvSpPr>
          <p:nvPr>
            <p:ph type="ftr" sz="quarter" idx="11"/>
          </p:nvPr>
        </p:nvSpPr>
        <p:spPr/>
        <p:txBody>
          <a:bodyPr/>
          <a:lstStyle/>
          <a:p>
            <a:r>
              <a:rPr lang="de-DE" smtClean="0"/>
              <a:t>Führungsaufgabe: Veränderung gestalten</a:t>
            </a:r>
            <a:endParaRPr lang="de-DE"/>
          </a:p>
        </p:txBody>
      </p:sp>
      <p:sp>
        <p:nvSpPr>
          <p:cNvPr id="5" name="Foliennummernplatzhalter 4"/>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388272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8C43ADA-D785-1541-86B2-BDD28C0A385C}" type="datetime1">
              <a:rPr lang="de-AT" smtClean="0"/>
              <a:t>10.06.15</a:t>
            </a:fld>
            <a:endParaRPr lang="de-DE"/>
          </a:p>
        </p:txBody>
      </p:sp>
      <p:sp>
        <p:nvSpPr>
          <p:cNvPr id="3" name="Fußzeilenplatzhalter 2"/>
          <p:cNvSpPr>
            <a:spLocks noGrp="1"/>
          </p:cNvSpPr>
          <p:nvPr>
            <p:ph type="ftr" sz="quarter" idx="11"/>
          </p:nvPr>
        </p:nvSpPr>
        <p:spPr/>
        <p:txBody>
          <a:bodyPr/>
          <a:lstStyle/>
          <a:p>
            <a:r>
              <a:rPr lang="de-DE" smtClean="0"/>
              <a:t>Führungsaufgabe: Veränderung gestalten</a:t>
            </a:r>
            <a:endParaRPr lang="de-DE"/>
          </a:p>
        </p:txBody>
      </p:sp>
      <p:sp>
        <p:nvSpPr>
          <p:cNvPr id="4" name="Foliennummernplatzhalter 3"/>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290464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AT"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umsplatzhalter 4"/>
          <p:cNvSpPr>
            <a:spLocks noGrp="1"/>
          </p:cNvSpPr>
          <p:nvPr>
            <p:ph type="dt" sz="half" idx="10"/>
          </p:nvPr>
        </p:nvSpPr>
        <p:spPr/>
        <p:txBody>
          <a:bodyPr/>
          <a:lstStyle/>
          <a:p>
            <a:fld id="{FB031B3E-370C-9440-A9DF-758FBB60157E}"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97673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AT"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umsplatzhalter 4"/>
          <p:cNvSpPr>
            <a:spLocks noGrp="1"/>
          </p:cNvSpPr>
          <p:nvPr>
            <p:ph type="dt" sz="half" idx="10"/>
          </p:nvPr>
        </p:nvSpPr>
        <p:spPr/>
        <p:txBody>
          <a:bodyPr/>
          <a:lstStyle/>
          <a:p>
            <a:fld id="{C020F768-FEE0-5C45-AF6A-A956D5A9FA27}" type="datetime1">
              <a:rPr lang="de-AT" smtClean="0"/>
              <a:t>10.06.15</a:t>
            </a:fld>
            <a:endParaRPr lang="de-DE"/>
          </a:p>
        </p:txBody>
      </p:sp>
      <p:sp>
        <p:nvSpPr>
          <p:cNvPr id="6" name="Fußzeilenplatzhalter 5"/>
          <p:cNvSpPr>
            <a:spLocks noGrp="1"/>
          </p:cNvSpPr>
          <p:nvPr>
            <p:ph type="ftr" sz="quarter" idx="11"/>
          </p:nvPr>
        </p:nvSpPr>
        <p:spPr/>
        <p:txBody>
          <a:bodyPr/>
          <a:lstStyle/>
          <a:p>
            <a:r>
              <a:rPr lang="de-DE" smtClean="0"/>
              <a:t>Führungsaufgabe: Veränderung gestalten</a:t>
            </a:r>
            <a:endParaRPr lang="de-DE"/>
          </a:p>
        </p:txBody>
      </p:sp>
      <p:sp>
        <p:nvSpPr>
          <p:cNvPr id="7" name="Foliennummernplatzhalter 6"/>
          <p:cNvSpPr>
            <a:spLocks noGrp="1"/>
          </p:cNvSpPr>
          <p:nvPr>
            <p:ph type="sldNum" sz="quarter" idx="12"/>
          </p:nvPr>
        </p:nvSpPr>
        <p:spPr/>
        <p:txBody>
          <a:bodyPr/>
          <a:lstStyle/>
          <a:p>
            <a:fld id="{55425735-B3EF-B041-9057-26081A2A618E}" type="slidenum">
              <a:rPr lang="de-DE" smtClean="0"/>
              <a:t>‹Nr.›</a:t>
            </a:fld>
            <a:endParaRPr lang="de-DE"/>
          </a:p>
        </p:txBody>
      </p:sp>
    </p:spTree>
    <p:extLst>
      <p:ext uri="{BB962C8B-B14F-4D97-AF65-F5344CB8AC3E}">
        <p14:creationId xmlns:p14="http://schemas.microsoft.com/office/powerpoint/2010/main" val="6451679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AT"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5881E-515E-7E4F-B66C-5FDE43FCE856}" type="datetime1">
              <a:rPr lang="de-AT" smtClean="0"/>
              <a:t>10.06.15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Führungsaufgabe: Veränderung gestalten</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25735-B3EF-B041-9057-26081A2A618E}" type="slidenum">
              <a:rPr lang="de-DE" smtClean="0"/>
              <a:t>‹Nr.›</a:t>
            </a:fld>
            <a:endParaRPr lang="de-DE"/>
          </a:p>
        </p:txBody>
      </p:sp>
    </p:spTree>
    <p:extLst>
      <p:ext uri="{BB962C8B-B14F-4D97-AF65-F5344CB8AC3E}">
        <p14:creationId xmlns:p14="http://schemas.microsoft.com/office/powerpoint/2010/main" val="1639445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AT"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F740E-94A8-7E48-8252-DF9F8D66BD90}" type="datetime1">
              <a:rPr lang="de-AT" smtClean="0"/>
              <a:t>10.06.15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Führungsaufgabe: Veränderung gestalten</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3BBF6-4F31-E34C-AE07-14AE8B874D23}" type="slidenum">
              <a:rPr lang="de-DE" smtClean="0"/>
              <a:t>‹Nr.›</a:t>
            </a:fld>
            <a:endParaRPr lang="de-DE"/>
          </a:p>
        </p:txBody>
      </p:sp>
    </p:spTree>
    <p:extLst>
      <p:ext uri="{BB962C8B-B14F-4D97-AF65-F5344CB8AC3E}">
        <p14:creationId xmlns:p14="http://schemas.microsoft.com/office/powerpoint/2010/main" val="633005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zitate-online.de/autor/einstein-albert/" TargetMode="Externa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zitate-online.de/autor/einstein-albert/" TargetMode="Externa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smtClean="0"/>
              <a:t>Theorien der Organisationsentwicklung</a:t>
            </a:r>
            <a:endParaRPr lang="de-DE" sz="4400" dirty="0"/>
          </a:p>
        </p:txBody>
      </p:sp>
      <p:sp>
        <p:nvSpPr>
          <p:cNvPr id="4" name="Fußzeilenplatzhalter 3"/>
          <p:cNvSpPr>
            <a:spLocks noGrp="1"/>
          </p:cNvSpPr>
          <p:nvPr>
            <p:ph type="ftr" sz="quarter" idx="11"/>
          </p:nvPr>
        </p:nvSpPr>
        <p:spPr/>
        <p:txBody>
          <a:bodyPr/>
          <a:lstStyle/>
          <a:p>
            <a:r>
              <a:rPr lang="de-DE" smtClean="0"/>
              <a:t>Copyright © Prof. (FH) Dr. Gölzner </a:t>
            </a:r>
            <a:endParaRPr lang="de-DE" dirty="0"/>
          </a:p>
        </p:txBody>
      </p:sp>
      <p:sp>
        <p:nvSpPr>
          <p:cNvPr id="5" name="Foliennummernplatzhalter 4"/>
          <p:cNvSpPr>
            <a:spLocks noGrp="1"/>
          </p:cNvSpPr>
          <p:nvPr>
            <p:ph type="sldNum" sz="quarter" idx="12"/>
          </p:nvPr>
        </p:nvSpPr>
        <p:spPr/>
        <p:txBody>
          <a:bodyPr/>
          <a:lstStyle/>
          <a:p>
            <a:pPr algn="r"/>
            <a:fld id="{55425735-B3EF-B041-9057-26081A2A618E}" type="slidenum">
              <a:rPr lang="de-DE" smtClean="0"/>
              <a:pPr algn="r"/>
              <a:t>1</a:t>
            </a:fld>
            <a:endParaRPr lang="de-DE" dirty="0"/>
          </a:p>
        </p:txBody>
      </p:sp>
    </p:spTree>
    <p:extLst>
      <p:ext uri="{BB962C8B-B14F-4D97-AF65-F5344CB8AC3E}">
        <p14:creationId xmlns:p14="http://schemas.microsoft.com/office/powerpoint/2010/main" val="218979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5388"/>
            <a:ext cx="8001000" cy="1143000"/>
          </a:xfrm>
        </p:spPr>
        <p:txBody>
          <a:bodyPr>
            <a:normAutofit fontScale="90000"/>
          </a:bodyPr>
          <a:lstStyle/>
          <a:p>
            <a:r>
              <a:rPr lang="de-DE" dirty="0" smtClean="0"/>
              <a:t>Die drei Change-Theorien von Lewin</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10</a:t>
            </a:fld>
            <a:endParaRPr lang="de-DE" dirty="0"/>
          </a:p>
        </p:txBody>
      </p:sp>
      <p:sp>
        <p:nvSpPr>
          <p:cNvPr id="6" name="Titel 1"/>
          <p:cNvSpPr txBox="1">
            <a:spLocks/>
          </p:cNvSpPr>
          <p:nvPr/>
        </p:nvSpPr>
        <p:spPr>
          <a:xfrm>
            <a:off x="457200" y="2982913"/>
            <a:ext cx="8001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rgbClr val="E46C0A"/>
                </a:solidFill>
                <a:latin typeface="Helvetica"/>
                <a:ea typeface="+mj-ea"/>
                <a:cs typeface="Helvetica"/>
              </a:defRPr>
            </a:lvl1pPr>
          </a:lstStyle>
          <a:p>
            <a:r>
              <a:rPr lang="de-DE" sz="2800" dirty="0" smtClean="0"/>
              <a:t>Theorie der Gruppendynamik</a:t>
            </a:r>
          </a:p>
          <a:p>
            <a:r>
              <a:rPr lang="de-DE" sz="2800" dirty="0" smtClean="0"/>
              <a:t>Feldtheorie</a:t>
            </a:r>
          </a:p>
          <a:p>
            <a:r>
              <a:rPr lang="de-DE" sz="2800" dirty="0" smtClean="0"/>
              <a:t>3-Phasen-Modell</a:t>
            </a:r>
            <a:endParaRPr lang="de-DE" sz="2800" dirty="0"/>
          </a:p>
        </p:txBody>
      </p:sp>
    </p:spTree>
    <p:extLst>
      <p:ext uri="{BB962C8B-B14F-4D97-AF65-F5344CB8AC3E}">
        <p14:creationId xmlns:p14="http://schemas.microsoft.com/office/powerpoint/2010/main" val="121292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Gruppendynamik </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11</a:t>
            </a:fld>
            <a:endParaRPr lang="de-DE" dirty="0"/>
          </a:p>
        </p:txBody>
      </p:sp>
      <p:sp>
        <p:nvSpPr>
          <p:cNvPr id="6" name="Textfeld 5"/>
          <p:cNvSpPr txBox="1"/>
          <p:nvPr/>
        </p:nvSpPr>
        <p:spPr>
          <a:xfrm>
            <a:off x="755576" y="2060848"/>
            <a:ext cx="7632848" cy="3031599"/>
          </a:xfrm>
          <a:prstGeom prst="rect">
            <a:avLst/>
          </a:prstGeom>
          <a:noFill/>
        </p:spPr>
        <p:txBody>
          <a:bodyPr wrap="square" rtlCol="0">
            <a:spAutoFit/>
          </a:bodyPr>
          <a:lstStyle/>
          <a:p>
            <a:pPr>
              <a:spcAft>
                <a:spcPts val="600"/>
              </a:spcAft>
            </a:pPr>
            <a:r>
              <a:rPr lang="de-AT" sz="2200" b="1" dirty="0">
                <a:solidFill>
                  <a:srgbClr val="E46C0A"/>
                </a:solidFill>
                <a:latin typeface="Helvetica"/>
                <a:cs typeface="Helvetica"/>
              </a:rPr>
              <a:t>Individuelles Verhalten</a:t>
            </a:r>
          </a:p>
          <a:p>
            <a:r>
              <a:rPr lang="de-AT" sz="2200" dirty="0" smtClean="0">
                <a:latin typeface="Helvetica"/>
                <a:cs typeface="Helvetica"/>
              </a:rPr>
              <a:t>Menschliches Verhalten wird bestimmt durch seine Persönlichkeit , Motivation, Bedürfnisse und der </a:t>
            </a:r>
            <a:r>
              <a:rPr lang="de-AT" sz="2200" b="1" dirty="0" smtClean="0">
                <a:solidFill>
                  <a:srgbClr val="E46C0A"/>
                </a:solidFill>
                <a:latin typeface="Helvetica"/>
                <a:cs typeface="Helvetica"/>
              </a:rPr>
              <a:t>Situation/Umgebung</a:t>
            </a:r>
            <a:r>
              <a:rPr lang="de-AT" sz="2200" dirty="0" smtClean="0">
                <a:latin typeface="Helvetica"/>
                <a:cs typeface="Helvetica"/>
              </a:rPr>
              <a:t>  in der eine Person agiert.</a:t>
            </a:r>
          </a:p>
          <a:p>
            <a:pPr>
              <a:spcAft>
                <a:spcPts val="600"/>
              </a:spcAft>
            </a:pPr>
            <a:endParaRPr lang="de-AT" sz="2200" b="1" dirty="0">
              <a:solidFill>
                <a:srgbClr val="E46C0A"/>
              </a:solidFill>
              <a:latin typeface="Helvetica"/>
              <a:cs typeface="Helvetica"/>
            </a:endParaRPr>
          </a:p>
          <a:p>
            <a:pPr>
              <a:spcAft>
                <a:spcPts val="600"/>
              </a:spcAft>
            </a:pPr>
            <a:r>
              <a:rPr lang="de-AT" sz="2200" b="1" dirty="0">
                <a:solidFill>
                  <a:srgbClr val="E46C0A"/>
                </a:solidFill>
                <a:latin typeface="Helvetica"/>
                <a:cs typeface="Helvetica"/>
              </a:rPr>
              <a:t>Die Gruppe prägt das Verhalten</a:t>
            </a:r>
          </a:p>
          <a:p>
            <a:r>
              <a:rPr lang="de-AT" sz="2200" dirty="0" smtClean="0">
                <a:latin typeface="Helvetica"/>
                <a:cs typeface="Helvetica"/>
              </a:rPr>
              <a:t>Die Gruppe zu der eine Person zugehörig ist, ist der Grund für seine Wahrnehmung, Gefühle und Handlungen. </a:t>
            </a:r>
            <a:endParaRPr lang="de-AT" sz="2200" dirty="0">
              <a:latin typeface="Helvetica"/>
              <a:cs typeface="Helvetica"/>
            </a:endParaRPr>
          </a:p>
        </p:txBody>
      </p:sp>
    </p:spTree>
    <p:extLst>
      <p:ext uri="{BB962C8B-B14F-4D97-AF65-F5344CB8AC3E}">
        <p14:creationId xmlns:p14="http://schemas.microsoft.com/office/powerpoint/2010/main" val="11144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Die Gruppe – der Fokus bei Veränderungen</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12</a:t>
            </a:fld>
            <a:endParaRPr lang="de-DE" dirty="0"/>
          </a:p>
        </p:txBody>
      </p:sp>
      <p:sp>
        <p:nvSpPr>
          <p:cNvPr id="6" name="Inhaltsplatzhalter 2"/>
          <p:cNvSpPr>
            <a:spLocks noGrp="1"/>
          </p:cNvSpPr>
          <p:nvPr>
            <p:ph idx="1"/>
          </p:nvPr>
        </p:nvSpPr>
        <p:spPr>
          <a:xfrm>
            <a:off x="228600" y="1624607"/>
            <a:ext cx="8229600" cy="4525963"/>
          </a:xfrm>
        </p:spPr>
        <p:txBody>
          <a:bodyPr>
            <a:normAutofit/>
          </a:bodyPr>
          <a:lstStyle/>
          <a:p>
            <a:r>
              <a:rPr lang="de-AT" sz="2000" dirty="0" smtClean="0"/>
              <a:t>Gruppendynamik legt den </a:t>
            </a:r>
            <a:r>
              <a:rPr lang="de-AT" sz="2000" b="1" dirty="0">
                <a:solidFill>
                  <a:schemeClr val="accent6">
                    <a:lumMod val="75000"/>
                  </a:schemeClr>
                </a:solidFill>
              </a:rPr>
              <a:t>Fokus</a:t>
            </a:r>
            <a:r>
              <a:rPr lang="de-AT" sz="2000" dirty="0" smtClean="0"/>
              <a:t> mehr </a:t>
            </a:r>
            <a:r>
              <a:rPr lang="de-AT" sz="2000" b="1" dirty="0">
                <a:solidFill>
                  <a:schemeClr val="accent6">
                    <a:lumMod val="75000"/>
                  </a:schemeClr>
                </a:solidFill>
              </a:rPr>
              <a:t>auf</a:t>
            </a:r>
            <a:r>
              <a:rPr lang="de-AT" sz="2000" dirty="0" smtClean="0"/>
              <a:t> das </a:t>
            </a:r>
            <a:r>
              <a:rPr lang="de-AT" sz="2000" b="1" dirty="0" smtClean="0">
                <a:solidFill>
                  <a:schemeClr val="accent6">
                    <a:lumMod val="75000"/>
                  </a:schemeClr>
                </a:solidFill>
              </a:rPr>
              <a:t>Gruppenverhalten</a:t>
            </a:r>
            <a:r>
              <a:rPr lang="de-AT" sz="2000" dirty="0" smtClean="0"/>
              <a:t> als auf individuelles Verhalten. Das </a:t>
            </a:r>
            <a:r>
              <a:rPr lang="de-AT" sz="2000" dirty="0"/>
              <a:t>Hauptaugenmerk bei Veränderungen sollte auf das Gruppenverhalten </a:t>
            </a:r>
            <a:r>
              <a:rPr lang="de-AT" sz="2000" dirty="0" smtClean="0"/>
              <a:t>gelegt werden.</a:t>
            </a:r>
          </a:p>
          <a:p>
            <a:endParaRPr lang="de-AT" sz="2000" b="1" i="1" dirty="0" smtClean="0">
              <a:solidFill>
                <a:srgbClr val="000099"/>
              </a:solidFill>
            </a:endParaRPr>
          </a:p>
          <a:p>
            <a:r>
              <a:rPr lang="de-AT" sz="2000" dirty="0" smtClean="0"/>
              <a:t>Lewin behauptete, dass es nicht sinnvoll ist, sich auf die Verhaltensänderung des </a:t>
            </a:r>
            <a:r>
              <a:rPr lang="de-AT" sz="2000" b="1" dirty="0" smtClean="0">
                <a:solidFill>
                  <a:schemeClr val="accent6">
                    <a:lumMod val="75000"/>
                  </a:schemeClr>
                </a:solidFill>
              </a:rPr>
              <a:t>Individuen</a:t>
            </a:r>
            <a:r>
              <a:rPr lang="de-AT" sz="2000" dirty="0" smtClean="0"/>
              <a:t> zu konzentrieren, weil es </a:t>
            </a:r>
            <a:r>
              <a:rPr lang="de-AT" sz="2000" b="1" dirty="0" smtClean="0">
                <a:solidFill>
                  <a:schemeClr val="accent6">
                    <a:lumMod val="75000"/>
                  </a:schemeClr>
                </a:solidFill>
              </a:rPr>
              <a:t>durch </a:t>
            </a:r>
            <a:r>
              <a:rPr lang="de-AT" sz="2000" dirty="0"/>
              <a:t>den</a:t>
            </a:r>
            <a:r>
              <a:rPr lang="de-AT" sz="2000" b="1" dirty="0" smtClean="0">
                <a:solidFill>
                  <a:schemeClr val="accent6">
                    <a:lumMod val="75000"/>
                  </a:schemeClr>
                </a:solidFill>
              </a:rPr>
              <a:t> Gruppendruck </a:t>
            </a:r>
            <a:r>
              <a:rPr lang="de-AT" sz="2000" dirty="0"/>
              <a:t>dazu</a:t>
            </a:r>
            <a:r>
              <a:rPr lang="de-AT" sz="2000" b="1" dirty="0" smtClean="0">
                <a:solidFill>
                  <a:schemeClr val="accent6">
                    <a:lumMod val="75000"/>
                  </a:schemeClr>
                </a:solidFill>
              </a:rPr>
              <a:t> gezwungen </a:t>
            </a:r>
            <a:r>
              <a:rPr lang="de-AT" sz="2000" dirty="0"/>
              <a:t>wird, </a:t>
            </a:r>
            <a:r>
              <a:rPr lang="de-AT" sz="2000" dirty="0" smtClean="0"/>
              <a:t>sich </a:t>
            </a:r>
            <a:r>
              <a:rPr lang="de-AT" sz="2000" b="1" dirty="0">
                <a:solidFill>
                  <a:schemeClr val="accent6">
                    <a:lumMod val="75000"/>
                  </a:schemeClr>
                </a:solidFill>
              </a:rPr>
              <a:t>anzupassen</a:t>
            </a:r>
            <a:r>
              <a:rPr lang="de-AT" sz="2000" dirty="0" smtClean="0"/>
              <a:t>.</a:t>
            </a:r>
          </a:p>
          <a:p>
            <a:endParaRPr lang="de-AT" sz="2000" dirty="0" smtClean="0"/>
          </a:p>
          <a:p>
            <a:r>
              <a:rPr lang="de-AT" sz="2000" dirty="0" smtClean="0"/>
              <a:t>Folglich, muss der </a:t>
            </a:r>
            <a:r>
              <a:rPr lang="de-AT" sz="2000" b="1" dirty="0">
                <a:solidFill>
                  <a:schemeClr val="accent6">
                    <a:lumMod val="75000"/>
                  </a:schemeClr>
                </a:solidFill>
              </a:rPr>
              <a:t>Fokus der Veränderung </a:t>
            </a:r>
            <a:r>
              <a:rPr lang="de-AT" sz="2000" dirty="0" smtClean="0"/>
              <a:t>auf </a:t>
            </a:r>
            <a:r>
              <a:rPr lang="de-AT" sz="2000" b="1" dirty="0">
                <a:solidFill>
                  <a:schemeClr val="accent6">
                    <a:lumMod val="75000"/>
                  </a:schemeClr>
                </a:solidFill>
              </a:rPr>
              <a:t>Gruppenebene</a:t>
            </a:r>
            <a:r>
              <a:rPr lang="de-AT" sz="2000" dirty="0" smtClean="0"/>
              <a:t> sein und sollte ich auf Faktoren wie Gruppennormen, Rollen, Beziehungen und Sozialisierungsprozesse konzentrieren, um ein </a:t>
            </a:r>
            <a:r>
              <a:rPr lang="de-AT" sz="2000" dirty="0"/>
              <a:t>Ungleichgewicht</a:t>
            </a:r>
            <a:r>
              <a:rPr lang="de-AT" sz="2000" dirty="0" smtClean="0">
                <a:solidFill>
                  <a:srgbClr val="FF0000"/>
                </a:solidFill>
              </a:rPr>
              <a:t> </a:t>
            </a:r>
            <a:r>
              <a:rPr lang="de-AT" sz="2000" dirty="0" smtClean="0"/>
              <a:t>und Veränderung zu kreieren.</a:t>
            </a:r>
          </a:p>
          <a:p>
            <a:pPr>
              <a:buFont typeface="Wingdings" pitchFamily="2" charset="2"/>
              <a:buChar char="ð"/>
            </a:pPr>
            <a:endParaRPr lang="en-GB" sz="2000" dirty="0" smtClean="0"/>
          </a:p>
          <a:p>
            <a:pPr>
              <a:buFont typeface="Wingdings" pitchFamily="2" charset="2"/>
              <a:buChar char="ð"/>
            </a:pPr>
            <a:endParaRPr lang="en-GB" sz="2000" dirty="0" smtClean="0"/>
          </a:p>
          <a:p>
            <a:endParaRPr lang="de-AT" sz="2000" dirty="0"/>
          </a:p>
        </p:txBody>
      </p:sp>
    </p:spTree>
    <p:extLst>
      <p:ext uri="{BB962C8B-B14F-4D97-AF65-F5344CB8AC3E}">
        <p14:creationId xmlns:p14="http://schemas.microsoft.com/office/powerpoint/2010/main" val="2157557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Feldtheorie</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13</a:t>
            </a:fld>
            <a:endParaRPr lang="de-DE" dirty="0"/>
          </a:p>
        </p:txBody>
      </p:sp>
      <p:sp>
        <p:nvSpPr>
          <p:cNvPr id="6" name="Inhaltsplatzhalter 5"/>
          <p:cNvSpPr txBox="1">
            <a:spLocks noGrp="1"/>
          </p:cNvSpPr>
          <p:nvPr>
            <p:ph idx="1"/>
          </p:nvPr>
        </p:nvSpPr>
        <p:spPr>
          <a:xfrm>
            <a:off x="276097" y="1141894"/>
            <a:ext cx="8001000" cy="7940634"/>
          </a:xfrm>
          <a:prstGeom prst="rect">
            <a:avLst/>
          </a:prstGeom>
          <a:noFill/>
        </p:spPr>
        <p:txBody>
          <a:bodyPr wrap="square" rtlCol="0">
            <a:spAutoFit/>
          </a:bodyPr>
          <a:lstStyle/>
          <a:p>
            <a:pPr marL="342900" indent="-342900">
              <a:buFont typeface="+mj-lt"/>
              <a:buAutoNum type="arabicPeriod"/>
            </a:pPr>
            <a:endParaRPr lang="de-AT" sz="2400" dirty="0" smtClean="0">
              <a:latin typeface="Helvetica"/>
              <a:cs typeface="Helvetica"/>
            </a:endParaRPr>
          </a:p>
          <a:p>
            <a:pPr marL="342900" indent="-342900">
              <a:spcAft>
                <a:spcPts val="1200"/>
              </a:spcAft>
              <a:buFont typeface="+mj-lt"/>
              <a:buAutoNum type="arabicPeriod"/>
            </a:pPr>
            <a:r>
              <a:rPr lang="de-DE" sz="2400" dirty="0" smtClean="0">
                <a:latin typeface="Helvetica"/>
                <a:cs typeface="Helvetica"/>
              </a:rPr>
              <a:t>Die Feldtheorie </a:t>
            </a:r>
            <a:r>
              <a:rPr lang="de-AT" sz="2400" dirty="0" smtClean="0">
                <a:latin typeface="Helvetica"/>
                <a:cs typeface="Helvetica"/>
              </a:rPr>
              <a:t>ist ein Ansatz der das </a:t>
            </a:r>
            <a:r>
              <a:rPr lang="de-AT" sz="2400" dirty="0" smtClean="0">
                <a:solidFill>
                  <a:srgbClr val="E46C0A"/>
                </a:solidFill>
                <a:latin typeface="Helvetica"/>
                <a:cs typeface="Helvetica"/>
              </a:rPr>
              <a:t>Gruppenverhalten </a:t>
            </a:r>
            <a:r>
              <a:rPr lang="de-AT" sz="2400" dirty="0" smtClean="0">
                <a:latin typeface="Helvetica"/>
                <a:cs typeface="Helvetica"/>
              </a:rPr>
              <a:t>als </a:t>
            </a:r>
            <a:r>
              <a:rPr lang="de-AT" sz="2400" dirty="0">
                <a:latin typeface="Helvetica"/>
                <a:cs typeface="Helvetica"/>
              </a:rPr>
              <a:t>ein </a:t>
            </a:r>
            <a:r>
              <a:rPr lang="de-AT" sz="2400" dirty="0">
                <a:solidFill>
                  <a:srgbClr val="E46C0A"/>
                </a:solidFill>
                <a:latin typeface="Helvetica"/>
                <a:cs typeface="Helvetica"/>
              </a:rPr>
              <a:t>komplexes Feld </a:t>
            </a:r>
            <a:r>
              <a:rPr lang="de-AT" sz="2400" dirty="0">
                <a:latin typeface="Helvetica"/>
                <a:cs typeface="Helvetica"/>
              </a:rPr>
              <a:t>versteht </a:t>
            </a:r>
            <a:r>
              <a:rPr lang="de-AT" sz="2400" dirty="0" smtClean="0">
                <a:latin typeface="Helvetica"/>
                <a:cs typeface="Helvetica"/>
              </a:rPr>
              <a:t>in dem das Verhalten stattfindet. Dieses Feld wird versucht abzubilden</a:t>
            </a:r>
          </a:p>
          <a:p>
            <a:pPr marL="342900" indent="-342900">
              <a:spcAft>
                <a:spcPts val="1200"/>
              </a:spcAft>
              <a:buFont typeface="+mj-lt"/>
              <a:buAutoNum type="arabicPeriod"/>
            </a:pPr>
            <a:r>
              <a:rPr lang="de-AT" sz="2400" dirty="0" smtClean="0">
                <a:latin typeface="Helvetica"/>
                <a:cs typeface="Helvetica"/>
              </a:rPr>
              <a:t>Der </a:t>
            </a:r>
            <a:r>
              <a:rPr lang="de-AT" sz="2400" dirty="0" smtClean="0">
                <a:solidFill>
                  <a:srgbClr val="E46C0A"/>
                </a:solidFill>
                <a:latin typeface="Helvetica"/>
                <a:cs typeface="Helvetica"/>
              </a:rPr>
              <a:t>Status Quo </a:t>
            </a:r>
            <a:r>
              <a:rPr lang="de-AT" sz="2400" dirty="0" smtClean="0">
                <a:latin typeface="Helvetica"/>
                <a:cs typeface="Helvetica"/>
              </a:rPr>
              <a:t>des Gruppenverhaltens wird durch </a:t>
            </a:r>
            <a:r>
              <a:rPr lang="de-AT" sz="2400" dirty="0" smtClean="0">
                <a:solidFill>
                  <a:srgbClr val="E46C0A"/>
                </a:solidFill>
                <a:latin typeface="Helvetica"/>
                <a:cs typeface="Helvetica"/>
              </a:rPr>
              <a:t>verschiedene Kräfte bestimmt</a:t>
            </a:r>
            <a:r>
              <a:rPr lang="de-AT" sz="2400" dirty="0" smtClean="0">
                <a:latin typeface="Helvetica"/>
                <a:cs typeface="Helvetica"/>
              </a:rPr>
              <a:t>.</a:t>
            </a:r>
          </a:p>
          <a:p>
            <a:pPr marL="342900" indent="-342900">
              <a:spcAft>
                <a:spcPts val="1200"/>
              </a:spcAft>
              <a:buFont typeface="+mj-lt"/>
              <a:buAutoNum type="arabicPeriod"/>
            </a:pPr>
            <a:r>
              <a:rPr lang="de-AT" sz="2400" dirty="0" smtClean="0">
                <a:latin typeface="Helvetica"/>
                <a:cs typeface="Helvetica"/>
              </a:rPr>
              <a:t>Individuelles Verhalten wird durch dieses Feld (die Gruppe) geprägt. Folglich muss jede </a:t>
            </a:r>
            <a:r>
              <a:rPr lang="de-AT" sz="2400" dirty="0" smtClean="0">
                <a:solidFill>
                  <a:srgbClr val="E46C0A"/>
                </a:solidFill>
                <a:latin typeface="Helvetica"/>
                <a:cs typeface="Helvetica"/>
              </a:rPr>
              <a:t>Verhaltensänderung</a:t>
            </a:r>
            <a:r>
              <a:rPr lang="de-AT" sz="2400" dirty="0" smtClean="0">
                <a:latin typeface="Helvetica"/>
                <a:cs typeface="Helvetica"/>
              </a:rPr>
              <a:t> als eine </a:t>
            </a:r>
            <a:r>
              <a:rPr lang="de-AT" sz="2400" dirty="0" smtClean="0">
                <a:solidFill>
                  <a:srgbClr val="E46C0A"/>
                </a:solidFill>
                <a:latin typeface="Helvetica"/>
                <a:cs typeface="Helvetica"/>
              </a:rPr>
              <a:t>Veränderungen der Kräfte innerhalb des Feldes </a:t>
            </a:r>
            <a:r>
              <a:rPr lang="de-AT" sz="2400" dirty="0" smtClean="0">
                <a:latin typeface="Helvetica"/>
                <a:cs typeface="Helvetica"/>
              </a:rPr>
              <a:t>gesehen werden.</a:t>
            </a:r>
          </a:p>
          <a:p>
            <a:endParaRPr lang="de-AT" sz="2400" dirty="0">
              <a:latin typeface="Helvetica"/>
              <a:cs typeface="Helvetica"/>
            </a:endParaRPr>
          </a:p>
          <a:p>
            <a:endParaRPr lang="de-AT" sz="2400" dirty="0" smtClean="0">
              <a:latin typeface="Helvetica"/>
              <a:cs typeface="Helvetica"/>
            </a:endParaRPr>
          </a:p>
          <a:p>
            <a:pPr marL="342900" indent="-342900">
              <a:buFont typeface="+mj-lt"/>
              <a:buAutoNum type="arabicPeriod"/>
            </a:pPr>
            <a:endParaRPr lang="de-AT" sz="2400" dirty="0">
              <a:latin typeface="Helvetica"/>
              <a:cs typeface="Helvetica"/>
            </a:endParaRPr>
          </a:p>
          <a:p>
            <a:pPr marL="342900" indent="-342900">
              <a:buFont typeface="+mj-lt"/>
              <a:buAutoNum type="arabicPeriod"/>
            </a:pPr>
            <a:endParaRPr lang="de-AT" sz="2400" dirty="0" smtClean="0">
              <a:latin typeface="Helvetica"/>
              <a:cs typeface="Helvetica"/>
            </a:endParaRPr>
          </a:p>
          <a:p>
            <a:endParaRPr lang="de-AT" sz="2400" dirty="0" smtClean="0">
              <a:latin typeface="Helvetica"/>
              <a:cs typeface="Helvetica"/>
            </a:endParaRPr>
          </a:p>
          <a:p>
            <a:endParaRPr lang="de-AT" sz="2400" dirty="0">
              <a:latin typeface="Helvetica"/>
              <a:cs typeface="Helvetica"/>
            </a:endParaRPr>
          </a:p>
          <a:p>
            <a:r>
              <a:rPr lang="de-AT" sz="2400" dirty="0" smtClean="0">
                <a:latin typeface="Helvetica"/>
                <a:cs typeface="Helvetica"/>
              </a:rPr>
              <a:t>             </a:t>
            </a:r>
            <a:endParaRPr lang="de-AT" sz="2400" dirty="0">
              <a:latin typeface="Helvetica"/>
              <a:cs typeface="Helvetica"/>
            </a:endParaRPr>
          </a:p>
        </p:txBody>
      </p:sp>
    </p:spTree>
    <p:extLst>
      <p:ext uri="{BB962C8B-B14F-4D97-AF65-F5344CB8AC3E}">
        <p14:creationId xmlns:p14="http://schemas.microsoft.com/office/powerpoint/2010/main" val="1747810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Feldtheorie</a:t>
            </a:r>
            <a:br>
              <a:rPr lang="de-DE" dirty="0" smtClean="0"/>
            </a:br>
            <a:r>
              <a:rPr lang="de-DE" dirty="0" smtClean="0"/>
              <a:t>2 Typen von Kräften</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14</a:t>
            </a:fld>
            <a:endParaRPr lang="de-DE" dirty="0"/>
          </a:p>
        </p:txBody>
      </p:sp>
      <p:sp>
        <p:nvSpPr>
          <p:cNvPr id="6" name="Rechteck 5"/>
          <p:cNvSpPr/>
          <p:nvPr/>
        </p:nvSpPr>
        <p:spPr>
          <a:xfrm>
            <a:off x="2987824" y="1988840"/>
            <a:ext cx="3168352" cy="1656184"/>
          </a:xfrm>
          <a:prstGeom prst="rect">
            <a:avLst/>
          </a:prstGeom>
          <a:solidFill>
            <a:schemeClr val="accent1">
              <a:lumMod val="60000"/>
              <a:lumOff val="40000"/>
            </a:schemeClr>
          </a:solidFill>
          <a:ln>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7" name="Textfeld 6"/>
          <p:cNvSpPr txBox="1"/>
          <p:nvPr/>
        </p:nvSpPr>
        <p:spPr>
          <a:xfrm>
            <a:off x="2987824" y="2276872"/>
            <a:ext cx="3168352" cy="1177245"/>
          </a:xfrm>
          <a:prstGeom prst="rect">
            <a:avLst/>
          </a:prstGeom>
          <a:noFill/>
        </p:spPr>
        <p:txBody>
          <a:bodyPr wrap="square" rtlCol="0">
            <a:spAutoFit/>
          </a:bodyPr>
          <a:lstStyle/>
          <a:p>
            <a:pPr algn="ctr"/>
            <a:r>
              <a:rPr lang="de-AT" sz="2000" b="1" dirty="0" smtClean="0">
                <a:latin typeface="Helvetica"/>
                <a:cs typeface="Helvetica"/>
              </a:rPr>
              <a:t>   Treibende Kräfte</a:t>
            </a:r>
          </a:p>
          <a:p>
            <a:pPr algn="ctr"/>
            <a:endParaRPr lang="de-AT" sz="1050" b="1" dirty="0" smtClean="0">
              <a:latin typeface="Helvetica"/>
              <a:cs typeface="Helvetica"/>
            </a:endParaRPr>
          </a:p>
          <a:p>
            <a:pPr algn="ctr"/>
            <a:r>
              <a:rPr lang="de-AT" sz="2000" dirty="0" smtClean="0">
                <a:latin typeface="Helvetica"/>
                <a:cs typeface="Helvetica"/>
              </a:rPr>
              <a:t>Kräfte die Veränderungen antreiben</a:t>
            </a:r>
            <a:endParaRPr lang="de-AT" sz="2000" dirty="0">
              <a:latin typeface="Helvetica"/>
              <a:cs typeface="Helvetica"/>
            </a:endParaRPr>
          </a:p>
        </p:txBody>
      </p:sp>
      <p:sp>
        <p:nvSpPr>
          <p:cNvPr id="8" name="Rechteck 7"/>
          <p:cNvSpPr/>
          <p:nvPr/>
        </p:nvSpPr>
        <p:spPr>
          <a:xfrm>
            <a:off x="2987824" y="3717032"/>
            <a:ext cx="3168352" cy="1656184"/>
          </a:xfrm>
          <a:prstGeom prst="rect">
            <a:avLst/>
          </a:prstGeom>
          <a:solidFill>
            <a:schemeClr val="accent2">
              <a:alpha val="55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9" name="Textfeld 8"/>
          <p:cNvSpPr txBox="1"/>
          <p:nvPr/>
        </p:nvSpPr>
        <p:spPr>
          <a:xfrm>
            <a:off x="2987824" y="3789040"/>
            <a:ext cx="3168352" cy="1323439"/>
          </a:xfrm>
          <a:prstGeom prst="rect">
            <a:avLst/>
          </a:prstGeom>
          <a:noFill/>
        </p:spPr>
        <p:txBody>
          <a:bodyPr wrap="square" rtlCol="0">
            <a:spAutoFit/>
          </a:bodyPr>
          <a:lstStyle/>
          <a:p>
            <a:pPr algn="ctr"/>
            <a:r>
              <a:rPr lang="de-AT" sz="2000" b="1" dirty="0" smtClean="0">
                <a:latin typeface="Helvetica"/>
                <a:cs typeface="Helvetica"/>
              </a:rPr>
              <a:t>   Hemmende Kräfte</a:t>
            </a:r>
            <a:endParaRPr lang="de-AT" sz="1050" b="1" dirty="0" smtClean="0">
              <a:latin typeface="Helvetica"/>
              <a:cs typeface="Helvetica"/>
            </a:endParaRPr>
          </a:p>
          <a:p>
            <a:pPr algn="ctr"/>
            <a:r>
              <a:rPr lang="de-AT" sz="2000" dirty="0" smtClean="0">
                <a:latin typeface="Helvetica"/>
                <a:cs typeface="Helvetica"/>
              </a:rPr>
              <a:t>Kräfte die sich Veränderungen widersetzen</a:t>
            </a:r>
            <a:endParaRPr lang="de-AT" sz="2000" dirty="0">
              <a:latin typeface="Helvetica"/>
              <a:cs typeface="Helvetica"/>
            </a:endParaRPr>
          </a:p>
        </p:txBody>
      </p:sp>
    </p:spTree>
    <p:extLst>
      <p:ext uri="{BB962C8B-B14F-4D97-AF65-F5344CB8AC3E}">
        <p14:creationId xmlns:p14="http://schemas.microsoft.com/office/powerpoint/2010/main" val="2630607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Lewin‘s</a:t>
            </a:r>
            <a:r>
              <a:rPr lang="de-DE" dirty="0" smtClean="0"/>
              <a:t> drei Phasen Modell</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15</a:t>
            </a:fld>
            <a:endParaRPr lang="de-DE" dirty="0"/>
          </a:p>
        </p:txBody>
      </p:sp>
      <p:pic>
        <p:nvPicPr>
          <p:cNvPr id="6" name="Grafik 6"/>
          <p:cNvPicPr>
            <a:picLocks noChangeAspect="1" noChangeArrowheads="1"/>
          </p:cNvPicPr>
          <p:nvPr/>
        </p:nvPicPr>
        <p:blipFill>
          <a:blip r:embed="rId2" cstate="print"/>
          <a:srcRect/>
          <a:stretch>
            <a:fillRect/>
          </a:stretch>
        </p:blipFill>
        <p:spPr bwMode="auto">
          <a:xfrm>
            <a:off x="163240" y="1557933"/>
            <a:ext cx="6945312" cy="4017963"/>
          </a:xfrm>
          <a:prstGeom prst="rect">
            <a:avLst/>
          </a:prstGeom>
          <a:noFill/>
          <a:ln w="9525">
            <a:noFill/>
            <a:miter lim="800000"/>
            <a:headEnd/>
            <a:tailEnd/>
          </a:ln>
        </p:spPr>
      </p:pic>
      <p:sp>
        <p:nvSpPr>
          <p:cNvPr id="7" name="Textfeld 6"/>
          <p:cNvSpPr txBox="1"/>
          <p:nvPr/>
        </p:nvSpPr>
        <p:spPr>
          <a:xfrm>
            <a:off x="1315368" y="4582269"/>
            <a:ext cx="2520280" cy="369332"/>
          </a:xfrm>
          <a:prstGeom prst="rect">
            <a:avLst/>
          </a:prstGeom>
          <a:solidFill>
            <a:schemeClr val="bg1"/>
          </a:solidFill>
          <a:effectLst/>
        </p:spPr>
        <p:txBody>
          <a:bodyPr wrap="square" rtlCol="0">
            <a:spAutoFit/>
          </a:bodyPr>
          <a:lstStyle/>
          <a:p>
            <a:endParaRPr lang="de-AT" dirty="0"/>
          </a:p>
        </p:txBody>
      </p:sp>
      <p:sp>
        <p:nvSpPr>
          <p:cNvPr id="8" name="Textfeld 7"/>
          <p:cNvSpPr txBox="1"/>
          <p:nvPr/>
        </p:nvSpPr>
        <p:spPr>
          <a:xfrm>
            <a:off x="2683520" y="3790181"/>
            <a:ext cx="2520280" cy="369332"/>
          </a:xfrm>
          <a:prstGeom prst="rect">
            <a:avLst/>
          </a:prstGeom>
          <a:solidFill>
            <a:schemeClr val="bg1"/>
          </a:solidFill>
        </p:spPr>
        <p:txBody>
          <a:bodyPr wrap="square" rtlCol="0">
            <a:spAutoFit/>
          </a:bodyPr>
          <a:lstStyle/>
          <a:p>
            <a:endParaRPr lang="de-AT" dirty="0"/>
          </a:p>
        </p:txBody>
      </p:sp>
      <p:sp>
        <p:nvSpPr>
          <p:cNvPr id="9" name="Textfeld 8"/>
          <p:cNvSpPr txBox="1"/>
          <p:nvPr/>
        </p:nvSpPr>
        <p:spPr>
          <a:xfrm>
            <a:off x="6931992" y="3862189"/>
            <a:ext cx="1368152" cy="297324"/>
          </a:xfrm>
          <a:prstGeom prst="rect">
            <a:avLst/>
          </a:prstGeom>
          <a:solidFill>
            <a:schemeClr val="bg1"/>
          </a:solidFill>
        </p:spPr>
        <p:txBody>
          <a:bodyPr wrap="square" rtlCol="0">
            <a:spAutoFit/>
          </a:bodyPr>
          <a:lstStyle/>
          <a:p>
            <a:endParaRPr lang="de-AT" dirty="0"/>
          </a:p>
        </p:txBody>
      </p:sp>
      <p:sp>
        <p:nvSpPr>
          <p:cNvPr id="10" name="Gleichschenkliges Dreieck 9"/>
          <p:cNvSpPr/>
          <p:nvPr/>
        </p:nvSpPr>
        <p:spPr>
          <a:xfrm rot="2922489">
            <a:off x="4021013" y="2941311"/>
            <a:ext cx="1296144" cy="1080120"/>
          </a:xfrm>
          <a:prstGeom prst="triangl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11" name="Textfeld 10"/>
          <p:cNvSpPr txBox="1"/>
          <p:nvPr/>
        </p:nvSpPr>
        <p:spPr>
          <a:xfrm>
            <a:off x="4843760" y="3276833"/>
            <a:ext cx="2520280" cy="369332"/>
          </a:xfrm>
          <a:prstGeom prst="rect">
            <a:avLst/>
          </a:prstGeom>
          <a:solidFill>
            <a:schemeClr val="bg1"/>
          </a:solidFill>
        </p:spPr>
        <p:txBody>
          <a:bodyPr wrap="square" rtlCol="0">
            <a:spAutoFit/>
          </a:bodyPr>
          <a:lstStyle/>
          <a:p>
            <a:endParaRPr lang="de-AT" dirty="0"/>
          </a:p>
        </p:txBody>
      </p:sp>
      <p:sp>
        <p:nvSpPr>
          <p:cNvPr id="12" name="Textfeld 11"/>
          <p:cNvSpPr txBox="1"/>
          <p:nvPr/>
        </p:nvSpPr>
        <p:spPr>
          <a:xfrm>
            <a:off x="4123680" y="3214117"/>
            <a:ext cx="3456384" cy="369332"/>
          </a:xfrm>
          <a:prstGeom prst="rect">
            <a:avLst/>
          </a:prstGeom>
          <a:noFill/>
        </p:spPr>
        <p:txBody>
          <a:bodyPr wrap="square" rtlCol="0">
            <a:spAutoFit/>
          </a:bodyPr>
          <a:lstStyle/>
          <a:p>
            <a:r>
              <a:rPr lang="de-AT" b="1" dirty="0" smtClean="0">
                <a:solidFill>
                  <a:srgbClr val="E46C0A"/>
                </a:solidFill>
                <a:latin typeface="Helvetica"/>
                <a:cs typeface="Helvetica"/>
              </a:rPr>
              <a:t>Einfrieren: </a:t>
            </a:r>
            <a:r>
              <a:rPr lang="de-AT" dirty="0" smtClean="0">
                <a:latin typeface="Helvetica"/>
                <a:cs typeface="Helvetica"/>
              </a:rPr>
              <a:t>Gruppe stabilisieren</a:t>
            </a:r>
            <a:endParaRPr lang="de-AT" dirty="0">
              <a:latin typeface="Helvetica"/>
              <a:cs typeface="Helvetica"/>
            </a:endParaRPr>
          </a:p>
        </p:txBody>
      </p:sp>
      <p:sp>
        <p:nvSpPr>
          <p:cNvPr id="13" name="Sechseck 12"/>
          <p:cNvSpPr/>
          <p:nvPr/>
        </p:nvSpPr>
        <p:spPr>
          <a:xfrm rot="19085049">
            <a:off x="1023104" y="4542279"/>
            <a:ext cx="720080" cy="504056"/>
          </a:xfrm>
          <a:prstGeom prst="hexagon">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14" name="Sechseck 13"/>
          <p:cNvSpPr/>
          <p:nvPr/>
        </p:nvSpPr>
        <p:spPr>
          <a:xfrm rot="19783465">
            <a:off x="2183695" y="3822198"/>
            <a:ext cx="720080" cy="504056"/>
          </a:xfrm>
          <a:prstGeom prst="hexagon">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15" name="Textfeld 14"/>
          <p:cNvSpPr txBox="1"/>
          <p:nvPr/>
        </p:nvSpPr>
        <p:spPr>
          <a:xfrm>
            <a:off x="1243360" y="4510261"/>
            <a:ext cx="3960440" cy="369332"/>
          </a:xfrm>
          <a:prstGeom prst="rect">
            <a:avLst/>
          </a:prstGeom>
          <a:noFill/>
          <a:effectLst/>
        </p:spPr>
        <p:txBody>
          <a:bodyPr wrap="square" rtlCol="0">
            <a:spAutoFit/>
          </a:bodyPr>
          <a:lstStyle/>
          <a:p>
            <a:r>
              <a:rPr lang="de-AT" b="1" dirty="0" smtClean="0">
                <a:solidFill>
                  <a:srgbClr val="E46C0A"/>
                </a:solidFill>
                <a:latin typeface="Helvetica"/>
                <a:cs typeface="Helvetica"/>
              </a:rPr>
              <a:t>Auftauen:</a:t>
            </a:r>
            <a:r>
              <a:rPr lang="de-AT" dirty="0" smtClean="0">
                <a:latin typeface="Helvetica"/>
                <a:cs typeface="Helvetica"/>
              </a:rPr>
              <a:t> Gleichgewicht aufbrechen</a:t>
            </a:r>
            <a:endParaRPr lang="de-AT" dirty="0">
              <a:latin typeface="Helvetica"/>
              <a:cs typeface="Helvetica"/>
            </a:endParaRPr>
          </a:p>
        </p:txBody>
      </p:sp>
      <p:sp>
        <p:nvSpPr>
          <p:cNvPr id="16" name="Textfeld 15"/>
          <p:cNvSpPr txBox="1"/>
          <p:nvPr/>
        </p:nvSpPr>
        <p:spPr>
          <a:xfrm>
            <a:off x="2323480" y="3803417"/>
            <a:ext cx="4968552" cy="369332"/>
          </a:xfrm>
          <a:prstGeom prst="rect">
            <a:avLst/>
          </a:prstGeom>
          <a:noFill/>
        </p:spPr>
        <p:txBody>
          <a:bodyPr wrap="square" rtlCol="0">
            <a:spAutoFit/>
          </a:bodyPr>
          <a:lstStyle/>
          <a:p>
            <a:r>
              <a:rPr lang="de-AT" b="1" dirty="0" smtClean="0">
                <a:solidFill>
                  <a:srgbClr val="E46C0A"/>
                </a:solidFill>
                <a:latin typeface="Helvetica"/>
                <a:cs typeface="Helvetica"/>
              </a:rPr>
              <a:t>Bewegen: </a:t>
            </a:r>
            <a:r>
              <a:rPr lang="de-AT" dirty="0" smtClean="0">
                <a:latin typeface="Helvetica"/>
                <a:cs typeface="Helvetica"/>
              </a:rPr>
              <a:t>Neue Verhaltensweisen erlernen</a:t>
            </a:r>
            <a:endParaRPr lang="de-AT" dirty="0">
              <a:latin typeface="Helvetica"/>
              <a:cs typeface="Helvetica"/>
            </a:endParaRPr>
          </a:p>
        </p:txBody>
      </p:sp>
    </p:spTree>
    <p:extLst>
      <p:ext uri="{BB962C8B-B14F-4D97-AF65-F5344CB8AC3E}">
        <p14:creationId xmlns:p14="http://schemas.microsoft.com/office/powerpoint/2010/main" val="692340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Praktische Implikationen der Change </a:t>
            </a:r>
            <a:r>
              <a:rPr lang="de-DE" dirty="0" err="1" smtClean="0"/>
              <a:t>Theories</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16</a:t>
            </a:fld>
            <a:endParaRPr lang="de-DE" dirty="0"/>
          </a:p>
        </p:txBody>
      </p:sp>
      <p:sp>
        <p:nvSpPr>
          <p:cNvPr id="6" name="Inhaltsplatzhalter 2"/>
          <p:cNvSpPr>
            <a:spLocks noGrp="1"/>
          </p:cNvSpPr>
          <p:nvPr>
            <p:ph idx="1"/>
          </p:nvPr>
        </p:nvSpPr>
        <p:spPr>
          <a:xfrm>
            <a:off x="228600" y="1464023"/>
            <a:ext cx="8229600" cy="4525963"/>
          </a:xfrm>
        </p:spPr>
        <p:txBody>
          <a:bodyPr>
            <a:noAutofit/>
          </a:bodyPr>
          <a:lstStyle/>
          <a:p>
            <a:pPr marL="0" indent="0">
              <a:buNone/>
            </a:pPr>
            <a:r>
              <a:rPr lang="en-US" sz="2200" dirty="0" smtClean="0"/>
              <a:t> </a:t>
            </a:r>
          </a:p>
          <a:p>
            <a:r>
              <a:rPr lang="de-DE" sz="2200" dirty="0" smtClean="0"/>
              <a:t>Auf die Veränderungsbereitschaft und –</a:t>
            </a:r>
            <a:r>
              <a:rPr lang="de-DE" sz="2200" dirty="0" err="1" smtClean="0"/>
              <a:t>fähigkeit</a:t>
            </a:r>
            <a:r>
              <a:rPr lang="de-DE" sz="2200" dirty="0" smtClean="0"/>
              <a:t> des Systems vor der Durchführung einer Interventionsmaßnahme achten.</a:t>
            </a:r>
          </a:p>
          <a:p>
            <a:r>
              <a:rPr lang="de-DE" sz="2200" dirty="0" smtClean="0"/>
              <a:t>Hart daran arbeiten die Organisation “aufzutauen“.</a:t>
            </a:r>
          </a:p>
          <a:p>
            <a:r>
              <a:rPr lang="de-DE" sz="2200" dirty="0" smtClean="0"/>
              <a:t>Hart daran arbeiten, um eine psychologische Sicherheit denen zu gewährleisten die von den Veränderungen betroffen sind.</a:t>
            </a:r>
          </a:p>
          <a:p>
            <a:r>
              <a:rPr lang="de-DE" sz="2200" dirty="0" smtClean="0"/>
              <a:t>Methoden der Datensammlung verwenden die Mitarbeiter miteinbeziehen.</a:t>
            </a:r>
          </a:p>
          <a:p>
            <a:r>
              <a:rPr lang="de-DE" sz="2200" dirty="0" smtClean="0"/>
              <a:t>Personen miteinbeziehen die helfen können die neue Situation wieder „einzufrieren“ in dem sie auf das Kräftefeld achten.</a:t>
            </a:r>
          </a:p>
        </p:txBody>
      </p:sp>
    </p:spTree>
    <p:extLst>
      <p:ext uri="{BB962C8B-B14F-4D97-AF65-F5344CB8AC3E}">
        <p14:creationId xmlns:p14="http://schemas.microsoft.com/office/powerpoint/2010/main" val="331913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Praktische Implikationen der Systemtheorie</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17</a:t>
            </a:fld>
            <a:endParaRPr lang="de-DE" dirty="0"/>
          </a:p>
        </p:txBody>
      </p:sp>
      <p:sp>
        <p:nvSpPr>
          <p:cNvPr id="6" name="Textfeld 5"/>
          <p:cNvSpPr txBox="1"/>
          <p:nvPr/>
        </p:nvSpPr>
        <p:spPr>
          <a:xfrm>
            <a:off x="457200" y="1835969"/>
            <a:ext cx="7632848" cy="4514056"/>
          </a:xfrm>
          <a:prstGeom prst="rect">
            <a:avLst/>
          </a:prstGeom>
          <a:noFill/>
        </p:spPr>
        <p:txBody>
          <a:bodyPr wrap="square" rtlCol="0">
            <a:spAutoFit/>
          </a:bodyPr>
          <a:lstStyle/>
          <a:p>
            <a:pPr marL="342900" lvl="0" indent="-342900">
              <a:spcAft>
                <a:spcPts val="400"/>
              </a:spcAft>
              <a:buFont typeface="Arial"/>
              <a:buChar char="•"/>
              <a:defRPr/>
            </a:pPr>
            <a:r>
              <a:rPr lang="de-AT" sz="2200" kern="0" dirty="0" smtClean="0">
                <a:solidFill>
                  <a:sysClr val="windowText" lastClr="000000"/>
                </a:solidFill>
                <a:latin typeface="Helvetica"/>
                <a:cs typeface="Helvetica"/>
              </a:rPr>
              <a:t>Einbindung der Mitarbeiter ist wesentlich.</a:t>
            </a:r>
          </a:p>
          <a:p>
            <a:pPr marL="342900" lvl="0" indent="-342900">
              <a:spcAft>
                <a:spcPts val="400"/>
              </a:spcAft>
              <a:buFont typeface="Arial"/>
              <a:buChar char="•"/>
              <a:defRPr/>
            </a:pPr>
            <a:r>
              <a:rPr lang="de-AT" sz="2200" kern="0" dirty="0" smtClean="0">
                <a:solidFill>
                  <a:sysClr val="windowText" lastClr="000000"/>
                </a:solidFill>
                <a:latin typeface="Helvetica"/>
                <a:cs typeface="Helvetica"/>
              </a:rPr>
              <a:t>Gemischte Gruppen</a:t>
            </a:r>
            <a:r>
              <a:rPr lang="de-AT" sz="2200" kern="0" dirty="0" smtClean="0">
                <a:solidFill>
                  <a:srgbClr val="FE8637">
                    <a:lumMod val="75000"/>
                  </a:srgbClr>
                </a:solidFill>
                <a:latin typeface="Helvetica"/>
                <a:cs typeface="Helvetica"/>
              </a:rPr>
              <a:t> </a:t>
            </a:r>
            <a:r>
              <a:rPr lang="de-AT" sz="2200" kern="0" dirty="0" smtClean="0">
                <a:latin typeface="Helvetica"/>
                <a:cs typeface="Helvetica"/>
              </a:rPr>
              <a:t>um unterschiedliche Perspektiven und Wahrnehmungen in Veränderungsprojekte zu erhalten.</a:t>
            </a:r>
          </a:p>
          <a:p>
            <a:pPr marL="342900" lvl="0" indent="-342900">
              <a:spcAft>
                <a:spcPts val="400"/>
              </a:spcAft>
              <a:buFont typeface="Arial"/>
              <a:buChar char="•"/>
              <a:defRPr/>
            </a:pPr>
            <a:r>
              <a:rPr lang="de-AT" sz="2200" kern="0" dirty="0" smtClean="0">
                <a:latin typeface="Helvetica"/>
                <a:cs typeface="Helvetica"/>
              </a:rPr>
              <a:t>Gemischte Gruppen, um Veränderungen zu mobilisieren.</a:t>
            </a:r>
          </a:p>
          <a:p>
            <a:pPr marL="342900" lvl="0" indent="-342900">
              <a:spcAft>
                <a:spcPts val="400"/>
              </a:spcAft>
              <a:buFont typeface="Arial"/>
              <a:buChar char="•"/>
              <a:defRPr/>
            </a:pPr>
            <a:r>
              <a:rPr lang="de-AT" sz="2200" kern="0" dirty="0" smtClean="0">
                <a:solidFill>
                  <a:sysClr val="windowText" lastClr="000000"/>
                </a:solidFill>
                <a:latin typeface="Helvetica"/>
                <a:cs typeface="Helvetica"/>
              </a:rPr>
              <a:t>Externe Gruppen miteinbeziehen.</a:t>
            </a:r>
          </a:p>
          <a:p>
            <a:pPr marL="342900" lvl="0" indent="-342900">
              <a:spcAft>
                <a:spcPts val="400"/>
              </a:spcAft>
              <a:buFont typeface="Arial"/>
              <a:buChar char="•"/>
              <a:defRPr/>
            </a:pPr>
            <a:r>
              <a:rPr lang="de-AT" sz="2200" kern="0" dirty="0" smtClean="0">
                <a:solidFill>
                  <a:sysClr val="windowText" lastClr="000000"/>
                </a:solidFill>
                <a:latin typeface="Helvetica"/>
                <a:cs typeface="Helvetica"/>
              </a:rPr>
              <a:t>Robuste Daten (Informationen von allen Seiten) sind notwendig).</a:t>
            </a:r>
          </a:p>
          <a:p>
            <a:pPr marL="342900" lvl="0" indent="-342900">
              <a:spcAft>
                <a:spcPts val="400"/>
              </a:spcAft>
              <a:buFont typeface="Arial"/>
              <a:buChar char="•"/>
              <a:defRPr/>
            </a:pPr>
            <a:r>
              <a:rPr lang="de-AT" sz="2200" kern="0" dirty="0" smtClean="0">
                <a:solidFill>
                  <a:sysClr val="windowText" lastClr="000000"/>
                </a:solidFill>
                <a:latin typeface="Helvetica"/>
                <a:cs typeface="Helvetica"/>
              </a:rPr>
              <a:t>Scannen der Umwelt ist wesentlich.</a:t>
            </a:r>
          </a:p>
          <a:p>
            <a:pPr marL="342900" lvl="0" indent="-342900">
              <a:spcAft>
                <a:spcPts val="400"/>
              </a:spcAft>
              <a:buFont typeface="Arial"/>
              <a:buChar char="•"/>
              <a:defRPr/>
            </a:pPr>
            <a:r>
              <a:rPr lang="de-AT" sz="2200" kern="0" dirty="0" smtClean="0">
                <a:solidFill>
                  <a:sysClr val="windowText" lastClr="000000"/>
                </a:solidFill>
                <a:latin typeface="Helvetica"/>
                <a:cs typeface="Helvetica"/>
              </a:rPr>
              <a:t>Input mehr durch Fragestellungen und gemeinsamer Ausrichtung als durch detaillierte Anordnungen.</a:t>
            </a:r>
          </a:p>
          <a:p>
            <a:pPr marL="285750" lvl="0" indent="-285750">
              <a:spcAft>
                <a:spcPts val="400"/>
              </a:spcAft>
              <a:buFont typeface="Wingdings" pitchFamily="2" charset="2"/>
              <a:buChar char=""/>
              <a:defRPr/>
            </a:pPr>
            <a:endParaRPr lang="de-AT" sz="2200" kern="0" dirty="0" smtClean="0">
              <a:solidFill>
                <a:sysClr val="windowText" lastClr="000000"/>
              </a:solidFill>
              <a:latin typeface="Helvetica"/>
              <a:cs typeface="Helvetica"/>
            </a:endParaRPr>
          </a:p>
        </p:txBody>
      </p:sp>
    </p:spTree>
    <p:extLst>
      <p:ext uri="{BB962C8B-B14F-4D97-AF65-F5344CB8AC3E}">
        <p14:creationId xmlns:p14="http://schemas.microsoft.com/office/powerpoint/2010/main" val="227597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2</a:t>
            </a:fld>
            <a:endParaRPr lang="de-DE" dirty="0"/>
          </a:p>
        </p:txBody>
      </p:sp>
      <p:sp>
        <p:nvSpPr>
          <p:cNvPr id="6" name="Rectangle 1"/>
          <p:cNvSpPr>
            <a:spLocks noChangeArrowheads="1"/>
          </p:cNvSpPr>
          <p:nvPr/>
        </p:nvSpPr>
        <p:spPr bwMode="auto">
          <a:xfrm>
            <a:off x="529168" y="1855498"/>
            <a:ext cx="5795432"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„Probleme kann man niemals mit derselben Denkweise lösen, durch die sie entstanden sind.“ </a:t>
            </a:r>
            <a:endParaRPr kumimoji="0" lang="de-AT" sz="3200" b="0" i="0" u="none" strike="noStrike" kern="0" cap="none" spc="0" normalizeH="0" baseline="0" noProof="0" dirty="0" smtClean="0">
              <a:ln>
                <a:noFill/>
              </a:ln>
              <a:solidFill>
                <a:sysClr val="windowText" lastClr="000000"/>
              </a:solidFill>
              <a:effectLst/>
              <a:uLnTx/>
              <a:uFillTx/>
              <a:latin typeface="Helvetica"/>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AT" sz="24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Albert Einstein (1879-1955)</a:t>
            </a:r>
            <a:endParaRPr kumimoji="0" lang="de-AT" sz="2400" b="0" i="0" u="none" strike="noStrike" kern="0" cap="none" spc="0" normalizeH="0" baseline="0" noProof="0" dirty="0" smtClean="0">
              <a:ln>
                <a:noFill/>
              </a:ln>
              <a:solidFill>
                <a:sysClr val="windowText" lastClr="000000"/>
              </a:solidFill>
              <a:effectLst/>
              <a:uLnTx/>
              <a:uFillTx/>
              <a:latin typeface="Helvetica"/>
              <a:cs typeface="Helvetica"/>
            </a:endParaRPr>
          </a:p>
        </p:txBody>
      </p:sp>
      <p:pic>
        <p:nvPicPr>
          <p:cNvPr id="7" name="Grafik 8" descr="Albert Einstein">
            <a:hlinkClick r:id="rId2" tooltip="&quot;Albert Einstein&quot;"/>
          </p:cNvPr>
          <p:cNvPicPr/>
          <p:nvPr/>
        </p:nvPicPr>
        <p:blipFill>
          <a:blip r:embed="rId3" cstate="print"/>
          <a:srcRect/>
          <a:stretch>
            <a:fillRect/>
          </a:stretch>
        </p:blipFill>
        <p:spPr bwMode="auto">
          <a:xfrm>
            <a:off x="6324600" y="2072821"/>
            <a:ext cx="1811564" cy="2463799"/>
          </a:xfrm>
          <a:prstGeom prst="rect">
            <a:avLst/>
          </a:prstGeom>
          <a:noFill/>
          <a:ln w="9525">
            <a:noFill/>
            <a:miter lim="800000"/>
            <a:headEnd/>
            <a:tailEnd/>
          </a:ln>
        </p:spPr>
      </p:pic>
    </p:spTree>
    <p:extLst>
      <p:ext uri="{BB962C8B-B14F-4D97-AF65-F5344CB8AC3E}">
        <p14:creationId xmlns:p14="http://schemas.microsoft.com/office/powerpoint/2010/main" val="58595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3</a:t>
            </a:fld>
            <a:endParaRPr lang="de-DE" dirty="0"/>
          </a:p>
        </p:txBody>
      </p:sp>
      <p:sp>
        <p:nvSpPr>
          <p:cNvPr id="6" name="Rectangle 1"/>
          <p:cNvSpPr>
            <a:spLocks noChangeArrowheads="1"/>
          </p:cNvSpPr>
          <p:nvPr/>
        </p:nvSpPr>
        <p:spPr bwMode="auto">
          <a:xfrm>
            <a:off x="292515" y="2529921"/>
            <a:ext cx="579543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a:t>
            </a:r>
            <a:r>
              <a:rPr kumimoji="0" lang="de-DE"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Es gibt nichts Praktischeres als eine gute Theorie</a:t>
            </a:r>
            <a:r>
              <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 </a:t>
            </a:r>
            <a:endParaRPr kumimoji="0" lang="de-AT" sz="3200" b="0" i="0" u="none" strike="noStrike" kern="0" cap="none" spc="0" normalizeH="0" baseline="0" noProof="0" dirty="0" smtClean="0">
              <a:ln>
                <a:noFill/>
              </a:ln>
              <a:solidFill>
                <a:sysClr val="windowText" lastClr="000000"/>
              </a:solidFill>
              <a:effectLst/>
              <a:uLnTx/>
              <a:uFillTx/>
              <a:latin typeface="Helvetica"/>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AT" sz="24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AT" sz="24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Kurt Lewin (1890-1947)</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AT" sz="3200" b="0" i="0" u="none" strike="noStrike" kern="0" cap="none" spc="0" normalizeH="0" baseline="0" noProof="0" dirty="0" smtClean="0">
              <a:ln>
                <a:noFill/>
              </a:ln>
              <a:solidFill>
                <a:sysClr val="windowText" lastClr="000000"/>
              </a:solidFill>
              <a:effectLst/>
              <a:uLnTx/>
              <a:uFillTx/>
              <a:latin typeface="Helvetica"/>
              <a:cs typeface="Helvetica"/>
            </a:endParaRPr>
          </a:p>
        </p:txBody>
      </p:sp>
      <p:pic>
        <p:nvPicPr>
          <p:cNvPr id="7" name="Picture 4" descr="http://www.lewincenter.org/lewin.jpg"/>
          <p:cNvPicPr>
            <a:picLocks noChangeAspect="1" noChangeArrowheads="1"/>
          </p:cNvPicPr>
          <p:nvPr/>
        </p:nvPicPr>
        <p:blipFill>
          <a:blip r:embed="rId2" cstate="print"/>
          <a:srcRect/>
          <a:stretch>
            <a:fillRect/>
          </a:stretch>
        </p:blipFill>
        <p:spPr bwMode="auto">
          <a:xfrm>
            <a:off x="5760468" y="2529920"/>
            <a:ext cx="2422979" cy="1806221"/>
          </a:xfrm>
          <a:prstGeom prst="rect">
            <a:avLst/>
          </a:prstGeom>
          <a:noFill/>
        </p:spPr>
      </p:pic>
    </p:spTree>
    <p:extLst>
      <p:ext uri="{BB962C8B-B14F-4D97-AF65-F5344CB8AC3E}">
        <p14:creationId xmlns:p14="http://schemas.microsoft.com/office/powerpoint/2010/main" val="147311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82888"/>
            <a:ext cx="8001000" cy="1143000"/>
          </a:xfrm>
        </p:spPr>
        <p:txBody>
          <a:bodyPr/>
          <a:lstStyle/>
          <a:p>
            <a:r>
              <a:rPr lang="de-DE" dirty="0" smtClean="0"/>
              <a:t>Systemtheorie</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4</a:t>
            </a:fld>
            <a:endParaRPr lang="de-DE" dirty="0"/>
          </a:p>
        </p:txBody>
      </p:sp>
    </p:spTree>
    <p:extLst>
      <p:ext uri="{BB962C8B-B14F-4D97-AF65-F5344CB8AC3E}">
        <p14:creationId xmlns:p14="http://schemas.microsoft.com/office/powerpoint/2010/main" val="1656983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Umgang mit Komplexität</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5</a:t>
            </a:fld>
            <a:endParaRPr lang="de-DE" dirty="0"/>
          </a:p>
        </p:txBody>
      </p:sp>
      <p:sp>
        <p:nvSpPr>
          <p:cNvPr id="6" name="Rectangle 1"/>
          <p:cNvSpPr>
            <a:spLocks noChangeArrowheads="1"/>
          </p:cNvSpPr>
          <p:nvPr/>
        </p:nvSpPr>
        <p:spPr bwMode="auto">
          <a:xfrm>
            <a:off x="532797" y="2760690"/>
            <a:ext cx="579543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a:t>
            </a:r>
            <a:r>
              <a:rPr kumimoji="0" lang="de-DE"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 So einfach wie möglich. Aber nicht einfacher.</a:t>
            </a:r>
            <a:r>
              <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 </a:t>
            </a:r>
            <a:endParaRPr kumimoji="0" lang="de-AT" sz="3200" b="0" i="0" u="none" strike="noStrike" kern="0" cap="none" spc="0" normalizeH="0" baseline="0" noProof="0" dirty="0" smtClean="0">
              <a:ln>
                <a:noFill/>
              </a:ln>
              <a:solidFill>
                <a:sysClr val="windowText" lastClr="000000"/>
              </a:solidFill>
              <a:effectLst/>
              <a:uLnTx/>
              <a:uFillTx/>
              <a:latin typeface="Helvetica"/>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AT" sz="32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AT" sz="2400" b="0" i="0" u="none" strike="noStrike" kern="0" cap="none" spc="0" normalizeH="0" baseline="0" noProof="0" dirty="0" smtClean="0">
                <a:ln>
                  <a:noFill/>
                </a:ln>
                <a:solidFill>
                  <a:sysClr val="windowText" lastClr="000000"/>
                </a:solidFill>
                <a:effectLst/>
                <a:uLnTx/>
                <a:uFillTx/>
                <a:latin typeface="Helvetica"/>
                <a:ea typeface="Times New Roman" pitchFamily="18" charset="0"/>
                <a:cs typeface="Helvetica"/>
              </a:rPr>
              <a:t>Albert Einstein (1879-1955)</a:t>
            </a:r>
            <a:endParaRPr kumimoji="0" lang="de-AT" sz="2400" b="0" i="0" u="none" strike="noStrike" kern="0" cap="none" spc="0" normalizeH="0" baseline="0" noProof="0" dirty="0" smtClean="0">
              <a:ln>
                <a:noFill/>
              </a:ln>
              <a:solidFill>
                <a:sysClr val="windowText" lastClr="000000"/>
              </a:solidFill>
              <a:effectLst/>
              <a:uLnTx/>
              <a:uFillTx/>
              <a:latin typeface="Helvetica"/>
              <a:cs typeface="Helvetica"/>
            </a:endParaRPr>
          </a:p>
        </p:txBody>
      </p:sp>
      <p:pic>
        <p:nvPicPr>
          <p:cNvPr id="7" name="Grafik 8" descr="Albert Einstein">
            <a:hlinkClick r:id="rId2" tooltip="&quot;Albert Einstein&quot;"/>
          </p:cNvPr>
          <p:cNvPicPr/>
          <p:nvPr/>
        </p:nvPicPr>
        <p:blipFill>
          <a:blip r:embed="rId3" cstate="print"/>
          <a:srcRect/>
          <a:stretch>
            <a:fillRect/>
          </a:stretch>
        </p:blipFill>
        <p:spPr bwMode="auto">
          <a:xfrm>
            <a:off x="6328229" y="2485571"/>
            <a:ext cx="1811564" cy="2463799"/>
          </a:xfrm>
          <a:prstGeom prst="rect">
            <a:avLst/>
          </a:prstGeom>
          <a:noFill/>
          <a:ln w="9525">
            <a:noFill/>
            <a:miter lim="800000"/>
            <a:headEnd/>
            <a:tailEnd/>
          </a:ln>
        </p:spPr>
      </p:pic>
    </p:spTree>
    <p:extLst>
      <p:ext uri="{BB962C8B-B14F-4D97-AF65-F5344CB8AC3E}">
        <p14:creationId xmlns:p14="http://schemas.microsoft.com/office/powerpoint/2010/main" val="28311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Ausgangspunkte der Systemtheorie</a:t>
            </a:r>
            <a:endParaRPr lang="de-DE" dirty="0"/>
          </a:p>
        </p:txBody>
      </p:sp>
      <p:sp>
        <p:nvSpPr>
          <p:cNvPr id="3" name="Inhaltsplatzhalter 2"/>
          <p:cNvSpPr>
            <a:spLocks noGrp="1"/>
          </p:cNvSpPr>
          <p:nvPr>
            <p:ph idx="1"/>
          </p:nvPr>
        </p:nvSpPr>
        <p:spPr/>
        <p:txBody>
          <a:bodyPr>
            <a:normAutofit fontScale="85000" lnSpcReduction="20000"/>
          </a:bodyPr>
          <a:lstStyle/>
          <a:p>
            <a:pPr>
              <a:spcAft>
                <a:spcPts val="1800"/>
              </a:spcAft>
              <a:buSzPct val="100000"/>
              <a:defRPr/>
            </a:pPr>
            <a:r>
              <a:rPr lang="de-AT" dirty="0"/>
              <a:t>Umgang mit Komplexität</a:t>
            </a:r>
            <a:endParaRPr lang="de-DE" dirty="0"/>
          </a:p>
          <a:p>
            <a:pPr>
              <a:spcAft>
                <a:spcPts val="1800"/>
              </a:spcAft>
            </a:pPr>
            <a:r>
              <a:rPr lang="de-AT" dirty="0"/>
              <a:t>Selbstorganisation und Selbstherstellung</a:t>
            </a:r>
            <a:br>
              <a:rPr lang="de-AT" dirty="0"/>
            </a:br>
            <a:r>
              <a:rPr lang="de-AT" dirty="0"/>
              <a:t> (Autopoesie = </a:t>
            </a:r>
            <a:r>
              <a:rPr lang="de-DE" dirty="0"/>
              <a:t>lebende Systeme </a:t>
            </a:r>
            <a:r>
              <a:rPr lang="de-DE" dirty="0"/>
              <a:t>erzeugen sich selbst)</a:t>
            </a:r>
          </a:p>
          <a:p>
            <a:pPr>
              <a:spcAft>
                <a:spcPts val="1800"/>
              </a:spcAft>
            </a:pPr>
            <a:r>
              <a:rPr lang="de-DE" dirty="0"/>
              <a:t>G</a:t>
            </a:r>
            <a:r>
              <a:rPr lang="de-AT" dirty="0" err="1"/>
              <a:t>eschlossene</a:t>
            </a:r>
            <a:r>
              <a:rPr lang="de-AT" dirty="0"/>
              <a:t>-, offene Systemperspektive</a:t>
            </a:r>
          </a:p>
          <a:p>
            <a:pPr>
              <a:spcAft>
                <a:spcPts val="1800"/>
              </a:spcAft>
            </a:pPr>
            <a:r>
              <a:rPr lang="de-AT" dirty="0"/>
              <a:t>Identität von Systemen</a:t>
            </a:r>
          </a:p>
          <a:p>
            <a:pPr>
              <a:spcAft>
                <a:spcPts val="1800"/>
              </a:spcAft>
            </a:pPr>
            <a:r>
              <a:rPr lang="de-AT" dirty="0"/>
              <a:t>Subjektive Wahrnehmung </a:t>
            </a:r>
            <a:br>
              <a:rPr lang="de-AT" dirty="0"/>
            </a:br>
            <a:r>
              <a:rPr lang="de-AT" dirty="0"/>
              <a:t>(Konstruktivismus, Reflexion)</a:t>
            </a:r>
          </a:p>
          <a:p>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6</a:t>
            </a:fld>
            <a:endParaRPr lang="de-DE" dirty="0"/>
          </a:p>
        </p:txBody>
      </p:sp>
    </p:spTree>
    <p:extLst>
      <p:ext uri="{BB962C8B-B14F-4D97-AF65-F5344CB8AC3E}">
        <p14:creationId xmlns:p14="http://schemas.microsoft.com/office/powerpoint/2010/main" val="129128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dirty="0" smtClean="0"/>
              <a:t>Grundmodell der Systemtheorie (1)</a:t>
            </a:r>
            <a:endParaRPr lang="de-DE" sz="3600"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7</a:t>
            </a:fld>
            <a:endParaRPr lang="de-DE" dirty="0"/>
          </a:p>
        </p:txBody>
      </p:sp>
      <p:sp>
        <p:nvSpPr>
          <p:cNvPr id="6" name="Oval 5"/>
          <p:cNvSpPr/>
          <p:nvPr/>
        </p:nvSpPr>
        <p:spPr>
          <a:xfrm>
            <a:off x="3419872" y="2636912"/>
            <a:ext cx="2304256" cy="2088232"/>
          </a:xfrm>
          <a:prstGeom prst="ellipse">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7" name="Textfeld 6"/>
          <p:cNvSpPr txBox="1"/>
          <p:nvPr/>
        </p:nvSpPr>
        <p:spPr>
          <a:xfrm>
            <a:off x="3275856" y="1417154"/>
            <a:ext cx="2592288" cy="646331"/>
          </a:xfrm>
          <a:prstGeom prst="rect">
            <a:avLst/>
          </a:prstGeom>
          <a:noFill/>
        </p:spPr>
        <p:txBody>
          <a:bodyPr wrap="square" rtlCol="0">
            <a:spAutoFit/>
          </a:bodyPr>
          <a:lstStyle/>
          <a:p>
            <a:pPr algn="ctr"/>
            <a:r>
              <a:rPr lang="de-AT" dirty="0" smtClean="0">
                <a:latin typeface="Helvetica"/>
                <a:cs typeface="Helvetica"/>
              </a:rPr>
              <a:t>Input </a:t>
            </a:r>
            <a:br>
              <a:rPr lang="de-AT" dirty="0" smtClean="0">
                <a:latin typeface="Helvetica"/>
                <a:cs typeface="Helvetica"/>
              </a:rPr>
            </a:br>
            <a:r>
              <a:rPr lang="de-AT" dirty="0" smtClean="0">
                <a:latin typeface="Helvetica"/>
                <a:cs typeface="Helvetica"/>
              </a:rPr>
              <a:t>der Umwelt</a:t>
            </a:r>
            <a:endParaRPr lang="de-AT" dirty="0">
              <a:latin typeface="Helvetica"/>
              <a:cs typeface="Helvetica"/>
            </a:endParaRPr>
          </a:p>
        </p:txBody>
      </p:sp>
      <p:sp>
        <p:nvSpPr>
          <p:cNvPr id="8" name="Pfeil nach unten 7"/>
          <p:cNvSpPr/>
          <p:nvPr/>
        </p:nvSpPr>
        <p:spPr>
          <a:xfrm>
            <a:off x="4499992" y="2060848"/>
            <a:ext cx="144016" cy="432048"/>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9" name="Pfeil nach unten 8"/>
          <p:cNvSpPr/>
          <p:nvPr/>
        </p:nvSpPr>
        <p:spPr>
          <a:xfrm>
            <a:off x="4499992" y="4941168"/>
            <a:ext cx="144016" cy="432048"/>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10" name="Textfeld 9"/>
          <p:cNvSpPr txBox="1"/>
          <p:nvPr/>
        </p:nvSpPr>
        <p:spPr>
          <a:xfrm>
            <a:off x="3131840" y="5373216"/>
            <a:ext cx="2952328" cy="646331"/>
          </a:xfrm>
          <a:prstGeom prst="rect">
            <a:avLst/>
          </a:prstGeom>
          <a:noFill/>
        </p:spPr>
        <p:txBody>
          <a:bodyPr wrap="square" rtlCol="0">
            <a:spAutoFit/>
          </a:bodyPr>
          <a:lstStyle/>
          <a:p>
            <a:pPr algn="ctr"/>
            <a:r>
              <a:rPr lang="de-AT" dirty="0" smtClean="0">
                <a:latin typeface="Helvetica"/>
                <a:cs typeface="Helvetica"/>
              </a:rPr>
              <a:t>Output </a:t>
            </a:r>
          </a:p>
          <a:p>
            <a:pPr algn="ctr"/>
            <a:r>
              <a:rPr lang="de-AT" dirty="0" smtClean="0">
                <a:latin typeface="Helvetica"/>
                <a:cs typeface="Helvetica"/>
              </a:rPr>
              <a:t>der Organisation</a:t>
            </a:r>
            <a:endParaRPr lang="de-AT" dirty="0">
              <a:latin typeface="Helvetica"/>
              <a:cs typeface="Helvetica"/>
            </a:endParaRPr>
          </a:p>
        </p:txBody>
      </p:sp>
      <p:sp>
        <p:nvSpPr>
          <p:cNvPr id="11" name="Rechteck 10"/>
          <p:cNvSpPr/>
          <p:nvPr/>
        </p:nvSpPr>
        <p:spPr>
          <a:xfrm rot="16200000">
            <a:off x="2468836" y="3227908"/>
            <a:ext cx="2393354" cy="923330"/>
          </a:xfrm>
          <a:prstGeom prst="rect">
            <a:avLst/>
          </a:prstGeom>
          <a:noFill/>
        </p:spPr>
        <p:txBody>
          <a:bodyPr wrap="none" lIns="91440" tIns="45720" rIns="91440" bIns="45720">
            <a:prstTxWarp prst="textArchUp">
              <a:avLst/>
            </a:prstTxWarp>
            <a:spAutoFit/>
          </a:bodyPr>
          <a:lstStyle/>
          <a:p>
            <a:pPr algn="ctr"/>
            <a:r>
              <a:rPr lang="de-AT" sz="1600" b="1" cap="none" spc="0" dirty="0" smtClean="0">
                <a:ln w="12700">
                  <a:noFill/>
                  <a:prstDash val="solid"/>
                </a:ln>
                <a:effectLst>
                  <a:outerShdw blurRad="41275" dist="20320" dir="1800000" algn="tl" rotWithShape="0">
                    <a:srgbClr val="000000">
                      <a:alpha val="40000"/>
                    </a:srgbClr>
                  </a:outerShdw>
                </a:effectLst>
                <a:latin typeface="Helvetica"/>
                <a:cs typeface="Helvetica"/>
              </a:rPr>
              <a:t>Throughput</a:t>
            </a:r>
            <a:endParaRPr lang="de-AT" sz="1600" b="1" cap="none" spc="0" dirty="0">
              <a:ln w="12700">
                <a:noFill/>
                <a:prstDash val="solid"/>
              </a:ln>
              <a:effectLst>
                <a:outerShdw blurRad="41275" dist="20320" dir="1800000" algn="tl" rotWithShape="0">
                  <a:srgbClr val="000000">
                    <a:alpha val="40000"/>
                  </a:srgbClr>
                </a:outerShdw>
              </a:effectLst>
              <a:latin typeface="Helvetica"/>
              <a:cs typeface="Helvetica"/>
            </a:endParaRPr>
          </a:p>
        </p:txBody>
      </p:sp>
      <p:cxnSp>
        <p:nvCxnSpPr>
          <p:cNvPr id="12" name="Gerade Verbindung 11"/>
          <p:cNvCxnSpPr>
            <a:stCxn id="6" idx="3"/>
            <a:endCxn id="6" idx="7"/>
          </p:cNvCxnSpPr>
          <p:nvPr/>
        </p:nvCxnSpPr>
        <p:spPr>
          <a:xfrm flipV="1">
            <a:off x="3757322" y="2942726"/>
            <a:ext cx="1629356" cy="147660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Gerade Verbindung 12"/>
          <p:cNvCxnSpPr>
            <a:stCxn id="6" idx="0"/>
          </p:cNvCxnSpPr>
          <p:nvPr/>
        </p:nvCxnSpPr>
        <p:spPr>
          <a:xfrm>
            <a:off x="4572000" y="2636912"/>
            <a:ext cx="0" cy="208823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Gerade Verbindung 13"/>
          <p:cNvCxnSpPr>
            <a:stCxn id="6" idx="1"/>
            <a:endCxn id="6" idx="5"/>
          </p:cNvCxnSpPr>
          <p:nvPr/>
        </p:nvCxnSpPr>
        <p:spPr>
          <a:xfrm>
            <a:off x="3757322" y="2942726"/>
            <a:ext cx="1629356" cy="147660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Textfeld 14"/>
          <p:cNvSpPr txBox="1"/>
          <p:nvPr/>
        </p:nvSpPr>
        <p:spPr>
          <a:xfrm rot="5400000">
            <a:off x="5749389" y="3619763"/>
            <a:ext cx="3024336" cy="338554"/>
          </a:xfrm>
          <a:prstGeom prst="rect">
            <a:avLst/>
          </a:prstGeom>
          <a:noFill/>
        </p:spPr>
        <p:txBody>
          <a:bodyPr wrap="square" rtlCol="0">
            <a:spAutoFit/>
          </a:bodyPr>
          <a:lstStyle/>
          <a:p>
            <a:r>
              <a:rPr lang="de-AT" sz="1600" dirty="0" smtClean="0">
                <a:latin typeface="Helvetica"/>
                <a:cs typeface="Helvetica"/>
              </a:rPr>
              <a:t>   Perspektive: offenes System</a:t>
            </a:r>
            <a:endParaRPr lang="de-AT" sz="1600" dirty="0">
              <a:latin typeface="Helvetica"/>
              <a:cs typeface="Helvetica"/>
            </a:endParaRPr>
          </a:p>
        </p:txBody>
      </p:sp>
      <p:cxnSp>
        <p:nvCxnSpPr>
          <p:cNvPr id="16" name="Gerade Verbindung 15"/>
          <p:cNvCxnSpPr/>
          <p:nvPr/>
        </p:nvCxnSpPr>
        <p:spPr>
          <a:xfrm flipV="1">
            <a:off x="2411760" y="2204864"/>
            <a:ext cx="0" cy="3145494"/>
          </a:xfrm>
          <a:prstGeom prst="line">
            <a:avLst/>
          </a:prstGeom>
          <a:ln w="41275">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a:off x="2411760" y="5373216"/>
            <a:ext cx="576064" cy="0"/>
          </a:xfrm>
          <a:prstGeom prst="line">
            <a:avLst/>
          </a:prstGeom>
          <a:ln w="41275">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18" name="Pfeil nach links 17"/>
          <p:cNvSpPr/>
          <p:nvPr/>
        </p:nvSpPr>
        <p:spPr>
          <a:xfrm rot="10800000" flipV="1">
            <a:off x="2411760" y="2204864"/>
            <a:ext cx="648072" cy="45719"/>
          </a:xfrm>
          <a:prstGeom prst="leftArrow">
            <a:avLst/>
          </a:prstGeom>
          <a:solidFill>
            <a:schemeClr val="tx1"/>
          </a:solidFill>
          <a:ln w="34925">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19" name="Textfeld 18"/>
          <p:cNvSpPr txBox="1"/>
          <p:nvPr/>
        </p:nvSpPr>
        <p:spPr>
          <a:xfrm rot="16200000">
            <a:off x="24754" y="3583759"/>
            <a:ext cx="4104456" cy="338554"/>
          </a:xfrm>
          <a:prstGeom prst="rect">
            <a:avLst/>
          </a:prstGeom>
          <a:noFill/>
        </p:spPr>
        <p:txBody>
          <a:bodyPr wrap="square" rtlCol="0">
            <a:spAutoFit/>
          </a:bodyPr>
          <a:lstStyle/>
          <a:p>
            <a:r>
              <a:rPr lang="de-AT" sz="1600" dirty="0" smtClean="0">
                <a:latin typeface="Helvetica"/>
                <a:cs typeface="Helvetica"/>
              </a:rPr>
              <a:t>Feedback: macht die Organisation relevant</a:t>
            </a:r>
            <a:endParaRPr lang="de-AT" sz="1600" dirty="0">
              <a:latin typeface="Helvetica"/>
              <a:cs typeface="Helvetica"/>
            </a:endParaRPr>
          </a:p>
        </p:txBody>
      </p:sp>
      <p:sp>
        <p:nvSpPr>
          <p:cNvPr id="20" name="Oval 19"/>
          <p:cNvSpPr/>
          <p:nvPr/>
        </p:nvSpPr>
        <p:spPr>
          <a:xfrm>
            <a:off x="5004048" y="4077072"/>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21" name="Oval 20"/>
          <p:cNvSpPr/>
          <p:nvPr/>
        </p:nvSpPr>
        <p:spPr>
          <a:xfrm>
            <a:off x="4499992" y="2996952"/>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22" name="Oval 21"/>
          <p:cNvSpPr/>
          <p:nvPr/>
        </p:nvSpPr>
        <p:spPr>
          <a:xfrm>
            <a:off x="5004048" y="3140968"/>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23" name="Oval 22"/>
          <p:cNvSpPr/>
          <p:nvPr/>
        </p:nvSpPr>
        <p:spPr>
          <a:xfrm>
            <a:off x="3995936" y="3140968"/>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24" name="Oval 23"/>
          <p:cNvSpPr/>
          <p:nvPr/>
        </p:nvSpPr>
        <p:spPr>
          <a:xfrm>
            <a:off x="4499992" y="4221088"/>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cxnSp>
        <p:nvCxnSpPr>
          <p:cNvPr id="25" name="Gerade Verbindung 24"/>
          <p:cNvCxnSpPr>
            <a:stCxn id="22" idx="5"/>
            <a:endCxn id="33" idx="0"/>
          </p:cNvCxnSpPr>
          <p:nvPr/>
        </p:nvCxnSpPr>
        <p:spPr>
          <a:xfrm>
            <a:off x="5126973" y="3263893"/>
            <a:ext cx="165107" cy="30912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Oval 25"/>
          <p:cNvSpPr/>
          <p:nvPr/>
        </p:nvSpPr>
        <p:spPr>
          <a:xfrm>
            <a:off x="3995936" y="4077072"/>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cxnSp>
        <p:nvCxnSpPr>
          <p:cNvPr id="27" name="Gerade Verbindung 26"/>
          <p:cNvCxnSpPr>
            <a:endCxn id="22" idx="1"/>
          </p:cNvCxnSpPr>
          <p:nvPr/>
        </p:nvCxnSpPr>
        <p:spPr>
          <a:xfrm>
            <a:off x="4644008" y="3068960"/>
            <a:ext cx="381131" cy="9309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Gerade Verbindung 27"/>
          <p:cNvCxnSpPr>
            <a:endCxn id="23" idx="7"/>
          </p:cNvCxnSpPr>
          <p:nvPr/>
        </p:nvCxnSpPr>
        <p:spPr>
          <a:xfrm flipH="1">
            <a:off x="4118861" y="3068960"/>
            <a:ext cx="381131" cy="9309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Gerade Verbindung 28"/>
          <p:cNvCxnSpPr>
            <a:stCxn id="26" idx="5"/>
          </p:cNvCxnSpPr>
          <p:nvPr/>
        </p:nvCxnSpPr>
        <p:spPr>
          <a:xfrm>
            <a:off x="4118861" y="4199997"/>
            <a:ext cx="381131" cy="9309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Gerade Verbindung 29"/>
          <p:cNvCxnSpPr>
            <a:stCxn id="23" idx="3"/>
            <a:endCxn id="34" idx="7"/>
          </p:cNvCxnSpPr>
          <p:nvPr/>
        </p:nvCxnSpPr>
        <p:spPr>
          <a:xfrm flipH="1">
            <a:off x="3830829" y="3263893"/>
            <a:ext cx="186198" cy="33021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Gerade Verbindung 30"/>
          <p:cNvCxnSpPr>
            <a:endCxn id="24" idx="6"/>
          </p:cNvCxnSpPr>
          <p:nvPr/>
        </p:nvCxnSpPr>
        <p:spPr>
          <a:xfrm flipH="1">
            <a:off x="4644008" y="4149080"/>
            <a:ext cx="432048"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Gerade Verbindung 31"/>
          <p:cNvCxnSpPr>
            <a:stCxn id="6" idx="2"/>
            <a:endCxn id="6" idx="6"/>
          </p:cNvCxnSpPr>
          <p:nvPr/>
        </p:nvCxnSpPr>
        <p:spPr>
          <a:xfrm>
            <a:off x="3419872" y="3681028"/>
            <a:ext cx="23042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5220072" y="3573016"/>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sp>
        <p:nvSpPr>
          <p:cNvPr id="34" name="Oval 33"/>
          <p:cNvSpPr/>
          <p:nvPr/>
        </p:nvSpPr>
        <p:spPr>
          <a:xfrm>
            <a:off x="3707904" y="3573016"/>
            <a:ext cx="144016" cy="14401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cxnSp>
        <p:nvCxnSpPr>
          <p:cNvPr id="35" name="Gerade Verbindung 34"/>
          <p:cNvCxnSpPr>
            <a:stCxn id="33" idx="4"/>
            <a:endCxn id="20" idx="7"/>
          </p:cNvCxnSpPr>
          <p:nvPr/>
        </p:nvCxnSpPr>
        <p:spPr>
          <a:xfrm flipH="1">
            <a:off x="5126973" y="3717032"/>
            <a:ext cx="165107" cy="38113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Gerade Verbindung 35"/>
          <p:cNvCxnSpPr>
            <a:endCxn id="26" idx="1"/>
          </p:cNvCxnSpPr>
          <p:nvPr/>
        </p:nvCxnSpPr>
        <p:spPr>
          <a:xfrm>
            <a:off x="3779912" y="3645024"/>
            <a:ext cx="237115" cy="45313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37" name="Gruppieren 2"/>
          <p:cNvGrpSpPr/>
          <p:nvPr/>
        </p:nvGrpSpPr>
        <p:grpSpPr>
          <a:xfrm>
            <a:off x="6284615" y="2271790"/>
            <a:ext cx="676267" cy="3155978"/>
            <a:chOff x="655373" y="2174792"/>
            <a:chExt cx="676267" cy="3155978"/>
          </a:xfrm>
        </p:grpSpPr>
        <p:cxnSp>
          <p:nvCxnSpPr>
            <p:cNvPr id="38" name="Gerade Verbindung 37"/>
            <p:cNvCxnSpPr/>
            <p:nvPr/>
          </p:nvCxnSpPr>
          <p:spPr>
            <a:xfrm flipV="1">
              <a:off x="1303445" y="2185276"/>
              <a:ext cx="0" cy="3145494"/>
            </a:xfrm>
            <a:prstGeom prst="line">
              <a:avLst/>
            </a:prstGeom>
            <a:ln w="41275">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39" name="Gerade Verbindung 38"/>
            <p:cNvCxnSpPr/>
            <p:nvPr/>
          </p:nvCxnSpPr>
          <p:spPr>
            <a:xfrm>
              <a:off x="755576" y="2174792"/>
              <a:ext cx="576064" cy="0"/>
            </a:xfrm>
            <a:prstGeom prst="line">
              <a:avLst/>
            </a:prstGeom>
            <a:ln w="41275">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40" name="Pfeil nach links 39"/>
            <p:cNvSpPr/>
            <p:nvPr/>
          </p:nvSpPr>
          <p:spPr>
            <a:xfrm flipV="1">
              <a:off x="655373" y="5278348"/>
              <a:ext cx="648072" cy="45719"/>
            </a:xfrm>
            <a:prstGeom prst="leftArrow">
              <a:avLst/>
            </a:prstGeom>
            <a:solidFill>
              <a:schemeClr val="tx1"/>
            </a:solidFill>
            <a:ln w="34925">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dirty="0"/>
            </a:p>
          </p:txBody>
        </p:sp>
      </p:grpSp>
    </p:spTree>
    <p:extLst>
      <p:ext uri="{BB962C8B-B14F-4D97-AF65-F5344CB8AC3E}">
        <p14:creationId xmlns:p14="http://schemas.microsoft.com/office/powerpoint/2010/main" val="126840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dirty="0" smtClean="0"/>
              <a:t>Grundmodell der Systemtheorie (2)</a:t>
            </a:r>
            <a:endParaRPr lang="de-DE" sz="3600"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8</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101679904"/>
              </p:ext>
            </p:extLst>
          </p:nvPr>
        </p:nvGraphicFramePr>
        <p:xfrm>
          <a:off x="611560" y="1537344"/>
          <a:ext cx="7437065" cy="4771975"/>
        </p:xfrm>
        <a:graphic>
          <a:graphicData uri="http://schemas.openxmlformats.org/drawingml/2006/table">
            <a:tbl>
              <a:tblPr bandRow="1">
                <a:tableStyleId>{08FB837D-C827-4EFA-A057-4D05807E0F7C}</a:tableStyleId>
              </a:tblPr>
              <a:tblGrid>
                <a:gridCol w="1563955"/>
                <a:gridCol w="5873110"/>
              </a:tblGrid>
              <a:tr h="581890">
                <a:tc>
                  <a:txBody>
                    <a:bodyPr/>
                    <a:lstStyle>
                      <a:defPPr>
                        <a:defRPr lang="de-DE"/>
                      </a:defPPr>
                      <a:lvl1pPr marL="0" algn="l" defTabSz="914400" rtl="0" eaLnBrk="1" latinLnBrk="0" hangingPunct="1">
                        <a:defRPr sz="1800" b="1" kern="1200">
                          <a:solidFill>
                            <a:schemeClr val="dk1"/>
                          </a:solidFill>
                          <a:latin typeface="Arial"/>
                        </a:defRPr>
                      </a:lvl1pPr>
                      <a:lvl2pPr marL="457200" algn="l" defTabSz="914400" rtl="0" eaLnBrk="1" latinLnBrk="0" hangingPunct="1">
                        <a:defRPr sz="1800" b="1" kern="1200">
                          <a:solidFill>
                            <a:schemeClr val="dk1"/>
                          </a:solidFill>
                          <a:latin typeface="Arial"/>
                        </a:defRPr>
                      </a:lvl2pPr>
                      <a:lvl3pPr marL="914400" algn="l" defTabSz="914400" rtl="0" eaLnBrk="1" latinLnBrk="0" hangingPunct="1">
                        <a:defRPr sz="1800" b="1" kern="1200">
                          <a:solidFill>
                            <a:schemeClr val="dk1"/>
                          </a:solidFill>
                          <a:latin typeface="Arial"/>
                        </a:defRPr>
                      </a:lvl3pPr>
                      <a:lvl4pPr marL="1371600" algn="l" defTabSz="914400" rtl="0" eaLnBrk="1" latinLnBrk="0" hangingPunct="1">
                        <a:defRPr sz="1800" b="1" kern="1200">
                          <a:solidFill>
                            <a:schemeClr val="dk1"/>
                          </a:solidFill>
                          <a:latin typeface="Arial"/>
                        </a:defRPr>
                      </a:lvl4pPr>
                      <a:lvl5pPr marL="1828800" algn="l" defTabSz="914400" rtl="0" eaLnBrk="1" latinLnBrk="0" hangingPunct="1">
                        <a:defRPr sz="1800" b="1" kern="1200">
                          <a:solidFill>
                            <a:schemeClr val="dk1"/>
                          </a:solidFill>
                          <a:latin typeface="Arial"/>
                        </a:defRPr>
                      </a:lvl5pPr>
                      <a:lvl6pPr marL="2286000" algn="l" defTabSz="914400" rtl="0" eaLnBrk="1" latinLnBrk="0" hangingPunct="1">
                        <a:defRPr sz="1800" b="1" kern="1200">
                          <a:solidFill>
                            <a:schemeClr val="dk1"/>
                          </a:solidFill>
                          <a:latin typeface="Arial"/>
                        </a:defRPr>
                      </a:lvl6pPr>
                      <a:lvl7pPr marL="2743200" algn="l" defTabSz="914400" rtl="0" eaLnBrk="1" latinLnBrk="0" hangingPunct="1">
                        <a:defRPr sz="1800" b="1" kern="1200">
                          <a:solidFill>
                            <a:schemeClr val="dk1"/>
                          </a:solidFill>
                          <a:latin typeface="Arial"/>
                        </a:defRPr>
                      </a:lvl7pPr>
                      <a:lvl8pPr marL="3200400" algn="l" defTabSz="914400" rtl="0" eaLnBrk="1" latinLnBrk="0" hangingPunct="1">
                        <a:defRPr sz="1800" b="1" kern="1200">
                          <a:solidFill>
                            <a:schemeClr val="dk1"/>
                          </a:solidFill>
                          <a:latin typeface="Arial"/>
                        </a:defRPr>
                      </a:lvl8pPr>
                      <a:lvl9pPr marL="3657600" algn="l" defTabSz="914400" rtl="0" eaLnBrk="1" latinLnBrk="0" hangingPunct="1">
                        <a:defRPr sz="1800" b="1" kern="1200">
                          <a:solidFill>
                            <a:schemeClr val="dk1"/>
                          </a:solidFill>
                          <a:latin typeface="Arial"/>
                        </a:defRPr>
                      </a:lvl9pPr>
                    </a:lstStyle>
                    <a:p>
                      <a:pPr>
                        <a:spcBef>
                          <a:spcPts val="600"/>
                        </a:spcBef>
                        <a:spcAft>
                          <a:spcPts val="600"/>
                        </a:spcAft>
                      </a:pPr>
                      <a:r>
                        <a:rPr kumimoji="0" lang="de-AT" sz="1700" b="1" i="0" kern="1200" noProof="0" dirty="0" smtClean="0">
                          <a:solidFill>
                            <a:schemeClr val="dk1"/>
                          </a:solidFill>
                          <a:latin typeface="Helvetica"/>
                          <a:ea typeface="+mn-ea"/>
                          <a:cs typeface="Helvetica"/>
                        </a:rPr>
                        <a:t>Ursprung</a:t>
                      </a:r>
                    </a:p>
                  </a:txBody>
                  <a:tcPr anchor="ctr"/>
                </a:tc>
                <a:tc>
                  <a:txBody>
                    <a:bodyPr/>
                    <a:lstStyle>
                      <a:defPPr>
                        <a:defRPr lang="de-DE"/>
                      </a:defPPr>
                      <a:lvl1pPr marL="0" algn="l" defTabSz="914400" rtl="0" eaLnBrk="1" latinLnBrk="0" hangingPunct="1">
                        <a:defRPr sz="1800" b="1" kern="1200">
                          <a:solidFill>
                            <a:schemeClr val="dk1"/>
                          </a:solidFill>
                          <a:latin typeface="Arial"/>
                        </a:defRPr>
                      </a:lvl1pPr>
                      <a:lvl2pPr marL="457200" algn="l" defTabSz="914400" rtl="0" eaLnBrk="1" latinLnBrk="0" hangingPunct="1">
                        <a:defRPr sz="1800" b="1" kern="1200">
                          <a:solidFill>
                            <a:schemeClr val="dk1"/>
                          </a:solidFill>
                          <a:latin typeface="Arial"/>
                        </a:defRPr>
                      </a:lvl2pPr>
                      <a:lvl3pPr marL="914400" algn="l" defTabSz="914400" rtl="0" eaLnBrk="1" latinLnBrk="0" hangingPunct="1">
                        <a:defRPr sz="1800" b="1" kern="1200">
                          <a:solidFill>
                            <a:schemeClr val="dk1"/>
                          </a:solidFill>
                          <a:latin typeface="Arial"/>
                        </a:defRPr>
                      </a:lvl3pPr>
                      <a:lvl4pPr marL="1371600" algn="l" defTabSz="914400" rtl="0" eaLnBrk="1" latinLnBrk="0" hangingPunct="1">
                        <a:defRPr sz="1800" b="1" kern="1200">
                          <a:solidFill>
                            <a:schemeClr val="dk1"/>
                          </a:solidFill>
                          <a:latin typeface="Arial"/>
                        </a:defRPr>
                      </a:lvl4pPr>
                      <a:lvl5pPr marL="1828800" algn="l" defTabSz="914400" rtl="0" eaLnBrk="1" latinLnBrk="0" hangingPunct="1">
                        <a:defRPr sz="1800" b="1" kern="1200">
                          <a:solidFill>
                            <a:schemeClr val="dk1"/>
                          </a:solidFill>
                          <a:latin typeface="Arial"/>
                        </a:defRPr>
                      </a:lvl5pPr>
                      <a:lvl6pPr marL="2286000" algn="l" defTabSz="914400" rtl="0" eaLnBrk="1" latinLnBrk="0" hangingPunct="1">
                        <a:defRPr sz="1800" b="1" kern="1200">
                          <a:solidFill>
                            <a:schemeClr val="dk1"/>
                          </a:solidFill>
                          <a:latin typeface="Arial"/>
                        </a:defRPr>
                      </a:lvl6pPr>
                      <a:lvl7pPr marL="2743200" algn="l" defTabSz="914400" rtl="0" eaLnBrk="1" latinLnBrk="0" hangingPunct="1">
                        <a:defRPr sz="1800" b="1" kern="1200">
                          <a:solidFill>
                            <a:schemeClr val="dk1"/>
                          </a:solidFill>
                          <a:latin typeface="Arial"/>
                        </a:defRPr>
                      </a:lvl7pPr>
                      <a:lvl8pPr marL="3200400" algn="l" defTabSz="914400" rtl="0" eaLnBrk="1" latinLnBrk="0" hangingPunct="1">
                        <a:defRPr sz="1800" b="1" kern="1200">
                          <a:solidFill>
                            <a:schemeClr val="dk1"/>
                          </a:solidFill>
                          <a:latin typeface="Arial"/>
                        </a:defRPr>
                      </a:lvl8pPr>
                      <a:lvl9pPr marL="3657600" algn="l" defTabSz="914400" rtl="0" eaLnBrk="1" latinLnBrk="0" hangingPunct="1">
                        <a:defRPr sz="1800" b="1" kern="1200">
                          <a:solidFill>
                            <a:schemeClr val="dk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800" b="0" kern="1200" noProof="0" dirty="0" smtClean="0">
                          <a:latin typeface="Helvetica"/>
                          <a:cs typeface="Helvetica"/>
                        </a:rPr>
                        <a:t>Systemtheorie</a:t>
                      </a:r>
                      <a:r>
                        <a:rPr kumimoji="0" lang="de-AT" sz="1800" b="0" kern="1200" baseline="0" noProof="0" dirty="0" smtClean="0">
                          <a:latin typeface="Helvetica"/>
                          <a:cs typeface="Helvetica"/>
                        </a:rPr>
                        <a:t> von von </a:t>
                      </a:r>
                      <a:r>
                        <a:rPr kumimoji="0" lang="de-AT" sz="1800" b="0" kern="1200" baseline="0" noProof="0" dirty="0" err="1" smtClean="0">
                          <a:latin typeface="Helvetica"/>
                          <a:cs typeface="Helvetica"/>
                        </a:rPr>
                        <a:t>Bertalanffy</a:t>
                      </a:r>
                      <a:r>
                        <a:rPr kumimoji="0" lang="de-AT" sz="1800" b="0" kern="1200" baseline="0" noProof="0" dirty="0" smtClean="0">
                          <a:latin typeface="Helvetica"/>
                          <a:cs typeface="Helvetica"/>
                        </a:rPr>
                        <a:t> 1976 </a:t>
                      </a:r>
                      <a:endParaRPr kumimoji="0" lang="de-AT" sz="1800" b="0" kern="1200" noProof="0" dirty="0" smtClean="0">
                        <a:latin typeface="Helvetica"/>
                        <a:cs typeface="Helvetica"/>
                      </a:endParaRPr>
                    </a:p>
                  </a:txBody>
                  <a:tcPr anchor="ctr"/>
                </a:tc>
              </a:tr>
              <a:tr h="839585">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600"/>
                        </a:spcBef>
                        <a:spcAft>
                          <a:spcPts val="600"/>
                        </a:spcAft>
                      </a:pPr>
                      <a:r>
                        <a:rPr kumimoji="0" lang="de-AT" sz="1700" b="1" kern="1200" dirty="0" smtClean="0">
                          <a:latin typeface="Helvetica"/>
                          <a:cs typeface="Helvetica"/>
                        </a:rPr>
                        <a:t>Input</a:t>
                      </a:r>
                      <a:endParaRPr kumimoji="0" lang="de-AT" sz="1700" b="1" i="0" kern="1200" dirty="0" smtClean="0">
                        <a:solidFill>
                          <a:schemeClr val="tx1"/>
                        </a:solidFill>
                        <a:latin typeface="Helvetica"/>
                        <a:ea typeface="+mn-ea"/>
                        <a:cs typeface="Helvetica"/>
                      </a:endParaRPr>
                    </a:p>
                  </a:txBody>
                  <a:tcPr anchor="ctr"/>
                </a:tc>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de-AT" sz="1800" b="0" noProof="0" dirty="0" smtClean="0">
                          <a:latin typeface="Helvetica"/>
                          <a:cs typeface="Helvetica"/>
                        </a:rPr>
                        <a:t>Die</a:t>
                      </a:r>
                      <a:r>
                        <a:rPr lang="de-AT" sz="1800" b="0" baseline="0" noProof="0" dirty="0" smtClean="0">
                          <a:latin typeface="Helvetica"/>
                          <a:cs typeface="Helvetica"/>
                        </a:rPr>
                        <a:t> Organisation ist ein strukturell offenes System, dass sich (durch Input) ständig verändert </a:t>
                      </a:r>
                      <a:endParaRPr lang="de-AT" sz="1800" b="0" noProof="0" dirty="0" smtClean="0">
                        <a:latin typeface="Helvetica"/>
                        <a:cs typeface="Helvetica"/>
                      </a:endParaRPr>
                    </a:p>
                  </a:txBody>
                  <a:tcPr anchor="ctr"/>
                </a:tc>
              </a:tr>
              <a:tr h="858981">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600"/>
                        </a:spcBef>
                        <a:spcAft>
                          <a:spcPts val="600"/>
                        </a:spcAft>
                      </a:pPr>
                      <a:r>
                        <a:rPr kumimoji="0" lang="de-AT" sz="1700" b="1" kern="1200" dirty="0" smtClean="0">
                          <a:latin typeface="Helvetica"/>
                          <a:cs typeface="Helvetica"/>
                        </a:rPr>
                        <a:t>Output</a:t>
                      </a:r>
                      <a:endParaRPr kumimoji="0" lang="de-AT" sz="1700" b="1" i="0" kern="1200" dirty="0" smtClean="0">
                        <a:solidFill>
                          <a:schemeClr val="tx1"/>
                        </a:solidFill>
                        <a:latin typeface="Helvetica"/>
                        <a:ea typeface="+mn-ea"/>
                        <a:cs typeface="Helvetica"/>
                      </a:endParaRPr>
                    </a:p>
                  </a:txBody>
                  <a:tcPr anchor="ctr"/>
                </a:tc>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b="0" noProof="0" dirty="0" smtClean="0">
                          <a:solidFill>
                            <a:schemeClr val="tx1"/>
                          </a:solidFill>
                          <a:latin typeface="Helvetica"/>
                          <a:cs typeface="Helvetica"/>
                        </a:rPr>
                        <a:t>Die Leistung die die Organisation</a:t>
                      </a:r>
                      <a:r>
                        <a:rPr lang="de-AT" sz="1800" b="0" baseline="0" noProof="0" dirty="0" smtClean="0">
                          <a:solidFill>
                            <a:schemeClr val="tx1"/>
                          </a:solidFill>
                          <a:latin typeface="Helvetica"/>
                          <a:cs typeface="Helvetica"/>
                        </a:rPr>
                        <a:t> hervor bringt und dadurch für die Umwelt relevant bleibt</a:t>
                      </a:r>
                      <a:endParaRPr lang="en-GB" sz="1800" noProof="0" dirty="0" smtClean="0">
                        <a:solidFill>
                          <a:schemeClr val="tx1"/>
                        </a:solidFill>
                        <a:latin typeface="Helvetica"/>
                        <a:cs typeface="Helvetica"/>
                      </a:endParaRPr>
                    </a:p>
                  </a:txBody>
                  <a:tcPr anchor="ctr"/>
                </a:tc>
              </a:tr>
              <a:tr h="1028480">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600"/>
                        </a:spcBef>
                        <a:spcAft>
                          <a:spcPts val="600"/>
                        </a:spcAft>
                      </a:pPr>
                      <a:r>
                        <a:rPr kumimoji="0" lang="en-GB" sz="1700" b="1" kern="1200" noProof="0" dirty="0" smtClean="0">
                          <a:latin typeface="Helvetica"/>
                          <a:cs typeface="Helvetica"/>
                        </a:rPr>
                        <a:t>Throughput</a:t>
                      </a:r>
                      <a:br>
                        <a:rPr kumimoji="0" lang="en-GB" sz="1700" b="1" kern="1200" noProof="0" dirty="0" smtClean="0">
                          <a:latin typeface="Helvetica"/>
                          <a:cs typeface="Helvetica"/>
                        </a:rPr>
                      </a:br>
                      <a:endParaRPr kumimoji="0" lang="en-GB" sz="1700" b="1" i="0" kern="1200" noProof="0" dirty="0" smtClean="0">
                        <a:solidFill>
                          <a:schemeClr val="tx1"/>
                        </a:solidFill>
                        <a:latin typeface="Helvetica"/>
                        <a:ea typeface="+mn-ea"/>
                        <a:cs typeface="Helvetica"/>
                      </a:endParaRPr>
                    </a:p>
                  </a:txBody>
                  <a:tcPr anchor="ctr"/>
                </a:tc>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de-AT" sz="1800" b="0" noProof="0" dirty="0" smtClean="0">
                          <a:latin typeface="Helvetica"/>
                          <a:cs typeface="Helvetica"/>
                        </a:rPr>
                        <a:t>Interne Elemente (Ziele, Aufgaben,</a:t>
                      </a:r>
                      <a:r>
                        <a:rPr lang="de-AT" sz="1800" b="0" baseline="0" noProof="0" dirty="0" smtClean="0">
                          <a:latin typeface="Helvetica"/>
                          <a:cs typeface="Helvetica"/>
                        </a:rPr>
                        <a:t> Technologien, Strukturen, Menschen, Koordinierungsmechanismen, Belohnungen, Führung, Werte) und Beziehungen</a:t>
                      </a:r>
                      <a:endParaRPr lang="de-AT" sz="1800" b="0" noProof="0" dirty="0" smtClean="0">
                        <a:latin typeface="Helvetica"/>
                        <a:cs typeface="Helvetica"/>
                      </a:endParaRPr>
                    </a:p>
                  </a:txBody>
                  <a:tcPr anchor="ctr"/>
                </a:tc>
              </a:tr>
              <a:tr h="1337024">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600"/>
                        </a:spcBef>
                        <a:spcAft>
                          <a:spcPts val="600"/>
                        </a:spcAft>
                      </a:pPr>
                      <a:r>
                        <a:rPr kumimoji="0" lang="de-AT" sz="1700" b="1" kern="1200" dirty="0" smtClean="0">
                          <a:latin typeface="Helvetica"/>
                          <a:cs typeface="Helvetica"/>
                        </a:rPr>
                        <a:t>Perspektive</a:t>
                      </a:r>
                    </a:p>
                    <a:p>
                      <a:pPr>
                        <a:spcBef>
                          <a:spcPts val="600"/>
                        </a:spcBef>
                        <a:spcAft>
                          <a:spcPts val="600"/>
                        </a:spcAft>
                      </a:pPr>
                      <a:r>
                        <a:rPr kumimoji="0" lang="de-DE" sz="1700" b="1" i="0" kern="1200" dirty="0" smtClean="0">
                          <a:solidFill>
                            <a:schemeClr val="tx1"/>
                          </a:solidFill>
                          <a:latin typeface="Helvetica"/>
                          <a:ea typeface="+mn-ea"/>
                          <a:cs typeface="Helvetica"/>
                        </a:rPr>
                        <a:t>Feedback</a:t>
                      </a:r>
                      <a:endParaRPr kumimoji="0" lang="de-AT" sz="1700" b="1" i="0" kern="1200" dirty="0" smtClean="0">
                        <a:solidFill>
                          <a:schemeClr val="tx1"/>
                        </a:solidFill>
                        <a:latin typeface="Helvetica"/>
                        <a:ea typeface="+mn-ea"/>
                        <a:cs typeface="Helvetica"/>
                      </a:endParaRPr>
                    </a:p>
                  </a:txBody>
                  <a:tcPr anchor="ctr"/>
                </a:tc>
                <a:tc>
                  <a:txBody>
                    <a:bodyPr/>
                    <a:lstStyle>
                      <a:defPPr>
                        <a:defRPr lang="de-DE"/>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de-AT" sz="1800" b="0" noProof="0" dirty="0" smtClean="0">
                          <a:latin typeface="Helvetica"/>
                          <a:cs typeface="Helvetica"/>
                        </a:rPr>
                        <a:t>Die</a:t>
                      </a:r>
                      <a:r>
                        <a:rPr lang="de-AT" sz="1800" b="0" baseline="0" noProof="0" dirty="0" smtClean="0">
                          <a:latin typeface="Helvetica"/>
                          <a:cs typeface="Helvetica"/>
                        </a:rPr>
                        <a:t> Organisation ist ein offenes System das sich ständig in Interaktion mit ihrer Umwelt befindet. Dies verändert wiederum die internen Elemente und Beziehungen, um einen entsprechenden Output zu produzieren und dadurch lebensfähig zu bleiben</a:t>
                      </a:r>
                    </a:p>
                  </a:txBody>
                  <a:tcPr anchor="ctr"/>
                </a:tc>
              </a:tr>
            </a:tbl>
          </a:graphicData>
        </a:graphic>
      </p:graphicFrame>
    </p:spTree>
    <p:extLst>
      <p:ext uri="{BB962C8B-B14F-4D97-AF65-F5344CB8AC3E}">
        <p14:creationId xmlns:p14="http://schemas.microsoft.com/office/powerpoint/2010/main" val="2104586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Aussagen der Systemtheorie</a:t>
            </a:r>
            <a:endParaRPr lang="de-DE" dirty="0"/>
          </a:p>
        </p:txBody>
      </p:sp>
      <p:sp>
        <p:nvSpPr>
          <p:cNvPr id="4" name="Fußzeilenplatzhalter 3"/>
          <p:cNvSpPr>
            <a:spLocks noGrp="1"/>
          </p:cNvSpPr>
          <p:nvPr>
            <p:ph type="ftr" sz="quarter" idx="11"/>
          </p:nvPr>
        </p:nvSpPr>
        <p:spPr/>
        <p:txBody>
          <a:bodyPr/>
          <a:lstStyle/>
          <a:p>
            <a:r>
              <a:rPr lang="de-DE" smtClean="0"/>
              <a:t>Copyright © Herbert Gölzner. Alle Rechte vorbehalten. </a:t>
            </a:r>
            <a:endParaRPr lang="de-DE" dirty="0"/>
          </a:p>
        </p:txBody>
      </p:sp>
      <p:sp>
        <p:nvSpPr>
          <p:cNvPr id="5" name="Foliennummernplatzhalter 4"/>
          <p:cNvSpPr>
            <a:spLocks noGrp="1"/>
          </p:cNvSpPr>
          <p:nvPr>
            <p:ph type="sldNum" sz="quarter" idx="12"/>
          </p:nvPr>
        </p:nvSpPr>
        <p:spPr/>
        <p:txBody>
          <a:bodyPr/>
          <a:lstStyle/>
          <a:p>
            <a:fld id="{55425735-B3EF-B041-9057-26081A2A618E}" type="slidenum">
              <a:rPr lang="de-DE" smtClean="0"/>
              <a:pPr/>
              <a:t>9</a:t>
            </a:fld>
            <a:endParaRPr lang="de-DE" dirty="0"/>
          </a:p>
        </p:txBody>
      </p:sp>
      <p:pic>
        <p:nvPicPr>
          <p:cNvPr id="7" name="Grafik 7"/>
          <p:cNvPicPr>
            <a:picLocks noChangeAspect="1" noChangeArrowheads="1"/>
          </p:cNvPicPr>
          <p:nvPr/>
        </p:nvPicPr>
        <p:blipFill>
          <a:blip r:embed="rId2" cstate="print"/>
          <a:srcRect/>
          <a:stretch>
            <a:fillRect/>
          </a:stretch>
        </p:blipFill>
        <p:spPr bwMode="auto">
          <a:xfrm>
            <a:off x="114300" y="1628775"/>
            <a:ext cx="3838575" cy="4600575"/>
          </a:xfrm>
          <a:prstGeom prst="rect">
            <a:avLst/>
          </a:prstGeom>
          <a:noFill/>
          <a:ln w="9525">
            <a:noFill/>
            <a:miter lim="800000"/>
            <a:headEnd/>
            <a:tailEnd/>
          </a:ln>
        </p:spPr>
      </p:pic>
      <p:sp>
        <p:nvSpPr>
          <p:cNvPr id="8" name="Rechteck 7"/>
          <p:cNvSpPr/>
          <p:nvPr/>
        </p:nvSpPr>
        <p:spPr>
          <a:xfrm>
            <a:off x="3742184" y="1483132"/>
            <a:ext cx="4716016" cy="4985980"/>
          </a:xfrm>
          <a:prstGeom prst="rect">
            <a:avLst/>
          </a:prstGeom>
        </p:spPr>
        <p:txBody>
          <a:bodyPr wrap="square">
            <a:spAutoFit/>
          </a:bodyPr>
          <a:lstStyle/>
          <a:p>
            <a:pPr marL="285750" marR="0" lvl="0" indent="-285750" defTabSz="914400" eaLnBrk="1" fontAlgn="auto" latinLnBrk="0" hangingPunct="1">
              <a:lnSpc>
                <a:spcPct val="100000"/>
              </a:lnSpc>
              <a:spcBef>
                <a:spcPts val="0"/>
              </a:spcBef>
              <a:spcAft>
                <a:spcPts val="600"/>
              </a:spcAft>
              <a:buClrTx/>
              <a:buSzTx/>
              <a:buFont typeface="Arial"/>
              <a:buChar char="•"/>
              <a:tabLst/>
              <a:defRPr/>
            </a:pPr>
            <a:r>
              <a:rPr lang="de-AT" sz="1600" kern="0" dirty="0" smtClean="0">
                <a:solidFill>
                  <a:sysClr val="windowText" lastClr="000000"/>
                </a:solidFill>
                <a:latin typeface="Helvetica"/>
                <a:cs typeface="Helvetica"/>
              </a:rPr>
              <a:t>Ein System besteht aus mehreren Teilen </a:t>
            </a:r>
            <a:r>
              <a:rPr lang="de-AT" sz="1600" b="1" kern="0" dirty="0" smtClean="0">
                <a:solidFill>
                  <a:srgbClr val="FE8637">
                    <a:lumMod val="75000"/>
                  </a:srgbClr>
                </a:solidFill>
                <a:latin typeface="Helvetica"/>
                <a:cs typeface="Helvetica"/>
              </a:rPr>
              <a:t>(Subsysteme) </a:t>
            </a:r>
          </a:p>
          <a:p>
            <a:pPr marL="285750" marR="0" lvl="0" indent="-285750" defTabSz="914400" eaLnBrk="1" fontAlgn="auto" latinLnBrk="0" hangingPunct="1">
              <a:lnSpc>
                <a:spcPct val="100000"/>
              </a:lnSpc>
              <a:spcBef>
                <a:spcPts val="0"/>
              </a:spcBef>
              <a:spcAft>
                <a:spcPts val="600"/>
              </a:spcAft>
              <a:buClrTx/>
              <a:buSzTx/>
              <a:buFont typeface="Arial"/>
              <a:buChar char="•"/>
              <a:tabLst/>
              <a:defRPr/>
            </a:pPr>
            <a:r>
              <a:rPr lang="de-AT" sz="1600" kern="0" dirty="0" smtClean="0">
                <a:solidFill>
                  <a:srgbClr val="000000"/>
                </a:solidFill>
                <a:latin typeface="Helvetica"/>
                <a:cs typeface="Helvetica"/>
              </a:rPr>
              <a:t>Ein System beinhaltet </a:t>
            </a:r>
            <a:r>
              <a:rPr lang="de-AT" sz="1600" b="1" kern="0" dirty="0" smtClean="0">
                <a:solidFill>
                  <a:srgbClr val="FE8637">
                    <a:lumMod val="75000"/>
                  </a:srgbClr>
                </a:solidFill>
                <a:latin typeface="Helvetica"/>
                <a:cs typeface="Helvetica"/>
              </a:rPr>
              <a:t>Beziehungen</a:t>
            </a:r>
            <a:r>
              <a:rPr lang="de-AT" sz="1600" kern="0" dirty="0" smtClean="0">
                <a:solidFill>
                  <a:srgbClr val="000000"/>
                </a:solidFill>
                <a:latin typeface="Helvetica"/>
                <a:cs typeface="Helvetica"/>
              </a:rPr>
              <a:t> zwischen den einzelnen Teilen (Subsystemen)</a:t>
            </a:r>
          </a:p>
          <a:p>
            <a:pPr marL="285750" marR="0" lvl="0" indent="-285750" defTabSz="914400" eaLnBrk="1" fontAlgn="auto" latinLnBrk="0" hangingPunct="1">
              <a:lnSpc>
                <a:spcPct val="100000"/>
              </a:lnSpc>
              <a:spcBef>
                <a:spcPts val="0"/>
              </a:spcBef>
              <a:spcAft>
                <a:spcPts val="600"/>
              </a:spcAft>
              <a:buClrTx/>
              <a:buSzTx/>
              <a:buFont typeface="Arial"/>
              <a:buChar char="•"/>
              <a:tabLst/>
              <a:defRPr/>
            </a:pPr>
            <a:r>
              <a:rPr kumimoji="0" lang="de-AT" sz="1600" b="0" i="0" u="none" strike="noStrike" kern="0" cap="none" spc="0" normalizeH="0" baseline="0" noProof="0" dirty="0" smtClean="0">
                <a:ln>
                  <a:noFill/>
                </a:ln>
                <a:solidFill>
                  <a:sysClr val="windowText" lastClr="000000"/>
                </a:solidFill>
                <a:effectLst/>
                <a:uLnTx/>
                <a:uFillTx/>
                <a:latin typeface="Helvetica"/>
                <a:cs typeface="Helvetica"/>
              </a:rPr>
              <a:t>W</a:t>
            </a:r>
            <a:r>
              <a:rPr lang="de-AT" sz="1600" kern="0" dirty="0" err="1" smtClean="0">
                <a:solidFill>
                  <a:sysClr val="windowText" lastClr="000000"/>
                </a:solidFill>
                <a:latin typeface="Helvetica"/>
                <a:cs typeface="Helvetica"/>
              </a:rPr>
              <a:t>enn</a:t>
            </a:r>
            <a:r>
              <a:rPr lang="de-AT" sz="1600" kern="0" dirty="0" smtClean="0">
                <a:solidFill>
                  <a:sysClr val="windowText" lastClr="000000"/>
                </a:solidFill>
                <a:latin typeface="Helvetica"/>
                <a:cs typeface="Helvetica"/>
              </a:rPr>
              <a:t>, ein </a:t>
            </a:r>
            <a:r>
              <a:rPr lang="de-AT" sz="1600" b="1" kern="0" dirty="0">
                <a:solidFill>
                  <a:srgbClr val="FE8637">
                    <a:lumMod val="75000"/>
                  </a:srgbClr>
                </a:solidFill>
                <a:latin typeface="Helvetica"/>
                <a:cs typeface="Helvetica"/>
              </a:rPr>
              <a:t>Teil</a:t>
            </a:r>
            <a:r>
              <a:rPr lang="de-AT" sz="1600" kern="0" dirty="0" smtClean="0">
                <a:solidFill>
                  <a:sysClr val="windowText" lastClr="000000"/>
                </a:solidFill>
                <a:latin typeface="Helvetica"/>
                <a:cs typeface="Helvetica"/>
              </a:rPr>
              <a:t> des Systems </a:t>
            </a:r>
            <a:r>
              <a:rPr lang="de-AT" sz="1600" b="1" kern="0" dirty="0">
                <a:solidFill>
                  <a:srgbClr val="FE8637">
                    <a:lumMod val="75000"/>
                  </a:srgbClr>
                </a:solidFill>
                <a:latin typeface="Helvetica"/>
                <a:cs typeface="Helvetica"/>
              </a:rPr>
              <a:t>beeinträchtigt</a:t>
            </a:r>
            <a:r>
              <a:rPr lang="de-AT" sz="1600" kern="0" dirty="0" smtClean="0">
                <a:solidFill>
                  <a:sysClr val="windowText" lastClr="000000"/>
                </a:solidFill>
                <a:latin typeface="Helvetica"/>
                <a:cs typeface="Helvetica"/>
              </a:rPr>
              <a:t> </a:t>
            </a:r>
            <a:r>
              <a:rPr lang="de-AT" sz="1600" b="1" kern="0" dirty="0">
                <a:solidFill>
                  <a:srgbClr val="FE8637">
                    <a:lumMod val="75000"/>
                  </a:srgbClr>
                </a:solidFill>
                <a:latin typeface="Helvetica"/>
                <a:cs typeface="Helvetica"/>
              </a:rPr>
              <a:t>wird</a:t>
            </a:r>
            <a:r>
              <a:rPr lang="de-AT" sz="1600" kern="0" dirty="0" smtClean="0">
                <a:solidFill>
                  <a:sysClr val="windowText" lastClr="000000"/>
                </a:solidFill>
                <a:latin typeface="Helvetica"/>
                <a:cs typeface="Helvetica"/>
              </a:rPr>
              <a:t>, </a:t>
            </a:r>
            <a:r>
              <a:rPr lang="de-AT" sz="1600" b="1" kern="0" dirty="0" smtClean="0">
                <a:solidFill>
                  <a:srgbClr val="FE8637">
                    <a:lumMod val="75000"/>
                  </a:srgbClr>
                </a:solidFill>
                <a:latin typeface="Helvetica"/>
                <a:cs typeface="Helvetica"/>
              </a:rPr>
              <a:t>werden alle Teile beeinträchtigt </a:t>
            </a:r>
            <a:r>
              <a:rPr lang="de-AT" sz="1600" kern="0" dirty="0" smtClean="0">
                <a:solidFill>
                  <a:sysClr val="windowText" lastClr="000000"/>
                </a:solidFill>
                <a:latin typeface="Helvetica"/>
                <a:cs typeface="Helvetica"/>
              </a:rPr>
              <a:t>(einige bewusst, einige unbewusst; einige beeinflussen die Leistung, einige beeinflussen den sozialen Zusammenhang)</a:t>
            </a:r>
            <a:endParaRPr kumimoji="0" lang="de-AT" sz="1600" b="0" i="0" u="none" strike="noStrike" kern="0" cap="none" spc="0" normalizeH="0" baseline="0" noProof="0" dirty="0" smtClean="0">
              <a:ln>
                <a:noFill/>
              </a:ln>
              <a:solidFill>
                <a:sysClr val="windowText" lastClr="000000"/>
              </a:solidFill>
              <a:effectLst/>
              <a:uLnTx/>
              <a:uFillTx/>
              <a:latin typeface="Helvetica"/>
              <a:cs typeface="Helvetica"/>
            </a:endParaRPr>
          </a:p>
          <a:p>
            <a:pPr marL="285750" marR="0" lvl="0" indent="-285750" defTabSz="914400" eaLnBrk="1" fontAlgn="auto" latinLnBrk="0" hangingPunct="1">
              <a:lnSpc>
                <a:spcPct val="100000"/>
              </a:lnSpc>
              <a:spcBef>
                <a:spcPts val="0"/>
              </a:spcBef>
              <a:spcAft>
                <a:spcPts val="600"/>
              </a:spcAft>
              <a:buClrTx/>
              <a:buSzTx/>
              <a:buFont typeface="Arial"/>
              <a:buChar char="•"/>
              <a:tabLst/>
              <a:defRPr/>
            </a:pPr>
            <a:r>
              <a:rPr lang="de-AT" sz="1600" kern="0" dirty="0" smtClean="0">
                <a:solidFill>
                  <a:sysClr val="windowText" lastClr="000000"/>
                </a:solidFill>
                <a:latin typeface="Helvetica"/>
                <a:cs typeface="Helvetica"/>
              </a:rPr>
              <a:t>Es ist </a:t>
            </a:r>
            <a:r>
              <a:rPr lang="de-AT" sz="1600" b="1" kern="0" dirty="0" smtClean="0">
                <a:solidFill>
                  <a:srgbClr val="FE8637">
                    <a:lumMod val="75000"/>
                  </a:srgbClr>
                </a:solidFill>
                <a:latin typeface="Helvetica"/>
                <a:cs typeface="Helvetica"/>
              </a:rPr>
              <a:t>unmöglich</a:t>
            </a:r>
            <a:r>
              <a:rPr lang="de-AT" sz="1600" kern="0" dirty="0" smtClean="0">
                <a:solidFill>
                  <a:sysClr val="windowText" lastClr="000000"/>
                </a:solidFill>
                <a:latin typeface="Helvetica"/>
                <a:cs typeface="Helvetica"/>
              </a:rPr>
              <a:t> </a:t>
            </a:r>
            <a:r>
              <a:rPr lang="de-AT" sz="1600" b="1" kern="0" dirty="0" smtClean="0">
                <a:solidFill>
                  <a:srgbClr val="FE8637">
                    <a:lumMod val="75000"/>
                  </a:srgbClr>
                </a:solidFill>
                <a:latin typeface="Helvetica"/>
                <a:cs typeface="Helvetica"/>
              </a:rPr>
              <a:t>alles </a:t>
            </a:r>
            <a:r>
              <a:rPr lang="de-AT" sz="1600" kern="0" dirty="0">
                <a:solidFill>
                  <a:sysClr val="windowText" lastClr="000000"/>
                </a:solidFill>
                <a:latin typeface="Helvetica"/>
                <a:cs typeface="Helvetica"/>
              </a:rPr>
              <a:t>über</a:t>
            </a:r>
            <a:r>
              <a:rPr lang="de-AT" sz="1600" b="1" kern="0" dirty="0" smtClean="0">
                <a:solidFill>
                  <a:srgbClr val="FE8637">
                    <a:lumMod val="75000"/>
                  </a:srgbClr>
                </a:solidFill>
                <a:latin typeface="Helvetica"/>
                <a:cs typeface="Helvetica"/>
              </a:rPr>
              <a:t> </a:t>
            </a:r>
            <a:r>
              <a:rPr lang="de-AT" sz="1600" kern="0" dirty="0" smtClean="0">
                <a:solidFill>
                  <a:sysClr val="windowText" lastClr="000000"/>
                </a:solidFill>
                <a:latin typeface="Helvetica"/>
                <a:cs typeface="Helvetica"/>
              </a:rPr>
              <a:t>ein System </a:t>
            </a:r>
            <a:r>
              <a:rPr lang="de-AT" sz="1600" b="1" kern="0" dirty="0" smtClean="0">
                <a:solidFill>
                  <a:srgbClr val="FE8637">
                    <a:lumMod val="75000"/>
                  </a:srgbClr>
                </a:solidFill>
                <a:latin typeface="Helvetica"/>
                <a:cs typeface="Helvetica"/>
              </a:rPr>
              <a:t>zu</a:t>
            </a:r>
            <a:r>
              <a:rPr lang="de-AT" sz="1600" kern="0" dirty="0" smtClean="0">
                <a:solidFill>
                  <a:sysClr val="windowText" lastClr="000000"/>
                </a:solidFill>
                <a:latin typeface="Helvetica"/>
                <a:cs typeface="Helvetica"/>
              </a:rPr>
              <a:t> </a:t>
            </a:r>
            <a:r>
              <a:rPr lang="de-AT" sz="1600" b="1" kern="0" dirty="0" smtClean="0">
                <a:solidFill>
                  <a:srgbClr val="FE8637">
                    <a:lumMod val="75000"/>
                  </a:srgbClr>
                </a:solidFill>
                <a:latin typeface="Helvetica"/>
                <a:cs typeface="Helvetica"/>
              </a:rPr>
              <a:t>wissen </a:t>
            </a:r>
            <a:r>
              <a:rPr lang="de-AT" sz="1600" kern="0" dirty="0" smtClean="0">
                <a:solidFill>
                  <a:sysClr val="windowText" lastClr="000000"/>
                </a:solidFill>
                <a:latin typeface="Helvetica"/>
                <a:cs typeface="Helvetica"/>
              </a:rPr>
              <a:t>(Was vor sich geht, etc.)</a:t>
            </a:r>
            <a:r>
              <a:rPr kumimoji="0" lang="de-AT" sz="1600" b="0" i="0" u="none" strike="noStrike" kern="0" cap="none" spc="0" normalizeH="0" baseline="0" noProof="0" dirty="0" smtClean="0">
                <a:ln>
                  <a:noFill/>
                </a:ln>
                <a:solidFill>
                  <a:sysClr val="windowText" lastClr="000000"/>
                </a:solidFill>
                <a:effectLst/>
                <a:uLnTx/>
                <a:uFillTx/>
                <a:latin typeface="Helvetica"/>
                <a:cs typeface="Helvetica"/>
              </a:rPr>
              <a:t> </a:t>
            </a:r>
          </a:p>
          <a:p>
            <a:pPr marL="285750" marR="0" lvl="0" indent="-285750" defTabSz="914400" eaLnBrk="1" fontAlgn="auto" latinLnBrk="0" hangingPunct="1">
              <a:lnSpc>
                <a:spcPct val="100000"/>
              </a:lnSpc>
              <a:spcBef>
                <a:spcPts val="0"/>
              </a:spcBef>
              <a:spcAft>
                <a:spcPts val="600"/>
              </a:spcAft>
              <a:buClrTx/>
              <a:buSzTx/>
              <a:buFont typeface="Arial"/>
              <a:buChar char="•"/>
              <a:tabLst/>
              <a:defRPr/>
            </a:pPr>
            <a:r>
              <a:rPr lang="de-AT" sz="1600" kern="0" dirty="0" smtClean="0">
                <a:solidFill>
                  <a:sysClr val="windowText" lastClr="000000"/>
                </a:solidFill>
                <a:latin typeface="Helvetica"/>
                <a:cs typeface="Helvetica"/>
              </a:rPr>
              <a:t>Es ist </a:t>
            </a:r>
            <a:r>
              <a:rPr lang="de-AT" sz="1600" b="1" kern="0" dirty="0" smtClean="0">
                <a:solidFill>
                  <a:srgbClr val="FE8637">
                    <a:lumMod val="75000"/>
                  </a:srgbClr>
                </a:solidFill>
                <a:latin typeface="Helvetica"/>
                <a:cs typeface="Helvetica"/>
              </a:rPr>
              <a:t>unmöglich </a:t>
            </a:r>
            <a:r>
              <a:rPr lang="de-AT" sz="1600" kern="0" dirty="0" smtClean="0">
                <a:solidFill>
                  <a:sysClr val="windowText" lastClr="000000"/>
                </a:solidFill>
                <a:latin typeface="Helvetica"/>
                <a:cs typeface="Helvetica"/>
              </a:rPr>
              <a:t>die </a:t>
            </a:r>
            <a:r>
              <a:rPr lang="de-AT" sz="1600" b="1" kern="0" dirty="0" smtClean="0">
                <a:solidFill>
                  <a:srgbClr val="FE8637">
                    <a:lumMod val="75000"/>
                  </a:srgbClr>
                </a:solidFill>
                <a:latin typeface="Helvetica"/>
                <a:cs typeface="Helvetica"/>
              </a:rPr>
              <a:t>Veränderungen</a:t>
            </a:r>
            <a:r>
              <a:rPr lang="de-AT" sz="1600" kern="0" dirty="0" smtClean="0">
                <a:solidFill>
                  <a:sysClr val="windowText" lastClr="000000"/>
                </a:solidFill>
                <a:latin typeface="Helvetica"/>
                <a:cs typeface="Helvetica"/>
              </a:rPr>
              <a:t> eines Systems </a:t>
            </a:r>
            <a:r>
              <a:rPr lang="de-AT" sz="1600" b="1" kern="0" dirty="0" smtClean="0">
                <a:solidFill>
                  <a:srgbClr val="FE8637">
                    <a:lumMod val="75000"/>
                  </a:srgbClr>
                </a:solidFill>
                <a:latin typeface="Helvetica"/>
                <a:cs typeface="Helvetica"/>
              </a:rPr>
              <a:t>zu kontrollieren, </a:t>
            </a:r>
            <a:r>
              <a:rPr lang="de-AT" sz="1600" kern="0" dirty="0" smtClean="0">
                <a:solidFill>
                  <a:sysClr val="windowText" lastClr="000000"/>
                </a:solidFill>
                <a:latin typeface="Helvetica"/>
                <a:cs typeface="Helvetica"/>
              </a:rPr>
              <a:t>aber es ist </a:t>
            </a:r>
            <a:r>
              <a:rPr lang="de-AT" sz="1600" b="1" kern="0" dirty="0" smtClean="0">
                <a:solidFill>
                  <a:srgbClr val="FE8637">
                    <a:lumMod val="75000"/>
                  </a:srgbClr>
                </a:solidFill>
                <a:latin typeface="Helvetica"/>
                <a:cs typeface="Helvetica"/>
              </a:rPr>
              <a:t>möglich</a:t>
            </a:r>
            <a:r>
              <a:rPr lang="de-AT" sz="1600" kern="0" dirty="0" smtClean="0">
                <a:solidFill>
                  <a:sysClr val="windowText" lastClr="000000"/>
                </a:solidFill>
                <a:latin typeface="Helvetica"/>
                <a:cs typeface="Helvetica"/>
              </a:rPr>
              <a:t> Veränderungen </a:t>
            </a:r>
            <a:r>
              <a:rPr lang="de-AT" sz="1600" b="1" kern="0" dirty="0" smtClean="0">
                <a:solidFill>
                  <a:srgbClr val="FE8637">
                    <a:lumMod val="75000"/>
                  </a:srgbClr>
                </a:solidFill>
                <a:latin typeface="Helvetica"/>
                <a:cs typeface="Helvetica"/>
              </a:rPr>
              <a:t>zu beeinflussen </a:t>
            </a:r>
            <a:r>
              <a:rPr lang="de-AT" sz="1600" kern="0" dirty="0" smtClean="0">
                <a:solidFill>
                  <a:sysClr val="windowText" lastClr="000000"/>
                </a:solidFill>
                <a:latin typeface="Helvetica"/>
                <a:cs typeface="Helvetica"/>
              </a:rPr>
              <a:t>und dadurch ungewollte Konsequenzen zu vermeiden</a:t>
            </a:r>
          </a:p>
          <a:p>
            <a:pPr marL="285750" indent="-285750">
              <a:spcAft>
                <a:spcPts val="600"/>
              </a:spcAft>
              <a:buFont typeface="Arial"/>
              <a:buChar char="•"/>
              <a:defRPr/>
            </a:pPr>
            <a:r>
              <a:rPr lang="de-AT" sz="1600" b="1" kern="0" dirty="0" smtClean="0">
                <a:solidFill>
                  <a:srgbClr val="E46C0A"/>
                </a:solidFill>
                <a:latin typeface="Helvetica"/>
                <a:cs typeface="Helvetica"/>
              </a:rPr>
              <a:t>Externe</a:t>
            </a:r>
            <a:r>
              <a:rPr lang="de-AT" sz="1600" kern="0" dirty="0" smtClean="0">
                <a:solidFill>
                  <a:srgbClr val="E46C0A"/>
                </a:solidFill>
                <a:latin typeface="Helvetica"/>
                <a:cs typeface="Helvetica"/>
              </a:rPr>
              <a:t> </a:t>
            </a:r>
            <a:r>
              <a:rPr lang="de-AT" sz="1600" kern="0" dirty="0">
                <a:solidFill>
                  <a:srgbClr val="000000"/>
                </a:solidFill>
                <a:latin typeface="Helvetica"/>
                <a:cs typeface="Helvetica"/>
              </a:rPr>
              <a:t>(umweltbedingte) </a:t>
            </a:r>
            <a:r>
              <a:rPr lang="de-AT" sz="1600" b="1" kern="0" dirty="0">
                <a:solidFill>
                  <a:srgbClr val="E46C0A"/>
                </a:solidFill>
                <a:latin typeface="Helvetica"/>
                <a:cs typeface="Helvetica"/>
              </a:rPr>
              <a:t>Inputs</a:t>
            </a:r>
            <a:r>
              <a:rPr lang="de-AT" sz="1600" kern="0" dirty="0">
                <a:solidFill>
                  <a:srgbClr val="000000"/>
                </a:solidFill>
                <a:latin typeface="Helvetica"/>
                <a:cs typeface="Helvetica"/>
              </a:rPr>
              <a:t>  </a:t>
            </a:r>
            <a:r>
              <a:rPr lang="de-AT" sz="1600" b="1" kern="0" dirty="0">
                <a:solidFill>
                  <a:srgbClr val="E46C0A"/>
                </a:solidFill>
                <a:latin typeface="Helvetica"/>
                <a:cs typeface="Helvetica"/>
              </a:rPr>
              <a:t>verursachen</a:t>
            </a:r>
            <a:r>
              <a:rPr lang="de-AT" sz="1600" kern="0" dirty="0">
                <a:solidFill>
                  <a:srgbClr val="000000"/>
                </a:solidFill>
                <a:latin typeface="Helvetica"/>
                <a:cs typeface="Helvetica"/>
              </a:rPr>
              <a:t> systemische </a:t>
            </a:r>
            <a:r>
              <a:rPr lang="de-AT" sz="1600" b="1" kern="0" dirty="0">
                <a:solidFill>
                  <a:srgbClr val="E46C0A"/>
                </a:solidFill>
                <a:latin typeface="Helvetica"/>
                <a:cs typeface="Helvetica"/>
              </a:rPr>
              <a:t>Veränderungen</a:t>
            </a:r>
          </a:p>
          <a:p>
            <a:pPr marL="285750" lvl="0" indent="-285750">
              <a:spcAft>
                <a:spcPts val="400"/>
              </a:spcAft>
              <a:buFont typeface="Wingdings" pitchFamily="2" charset="2"/>
              <a:buChar char=""/>
              <a:defRPr/>
            </a:pPr>
            <a:endParaRPr kumimoji="0" lang="de-AT" sz="1600" b="1" i="0" u="none" strike="noStrike" kern="0" cap="none" spc="0" normalizeH="0" baseline="0" noProof="0" dirty="0" smtClean="0">
              <a:ln>
                <a:noFill/>
              </a:ln>
              <a:solidFill>
                <a:srgbClr val="E46C0A"/>
              </a:solidFill>
              <a:effectLst/>
              <a:uLnTx/>
              <a:uFillTx/>
              <a:latin typeface="Helvetica"/>
              <a:cs typeface="Helvetica"/>
            </a:endParaRPr>
          </a:p>
        </p:txBody>
      </p:sp>
    </p:spTree>
    <p:extLst>
      <p:ext uri="{BB962C8B-B14F-4D97-AF65-F5344CB8AC3E}">
        <p14:creationId xmlns:p14="http://schemas.microsoft.com/office/powerpoint/2010/main" val="638770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wipe(down)">
                                      <p:cBhvr>
                                        <p:cTn id="21" dur="500"/>
                                        <p:tgtEl>
                                          <p:spTgt spid="8">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circle(in)">
                                      <p:cBhvr>
                                        <p:cTn id="26" dur="2000"/>
                                        <p:tgtEl>
                                          <p:spTgt spid="8">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Effect transition="in" filter="wheel(1)">
                                      <p:cBhvr>
                                        <p:cTn id="31"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875</Words>
  <Application>Microsoft Macintosh PowerPoint</Application>
  <PresentationFormat>Bildschirmpräsentation (4:3)</PresentationFormat>
  <Paragraphs>132</Paragraphs>
  <Slides>17</Slides>
  <Notes>0</Notes>
  <HiddenSlides>0</HiddenSlides>
  <MMClips>0</MMClips>
  <ScaleCrop>false</ScaleCrop>
  <HeadingPairs>
    <vt:vector size="4" baseType="variant">
      <vt:variant>
        <vt:lpstr>Design</vt:lpstr>
      </vt:variant>
      <vt:variant>
        <vt:i4>2</vt:i4>
      </vt:variant>
      <vt:variant>
        <vt:lpstr>Folientitel</vt:lpstr>
      </vt:variant>
      <vt:variant>
        <vt:i4>17</vt:i4>
      </vt:variant>
    </vt:vector>
  </HeadingPairs>
  <TitlesOfParts>
    <vt:vector size="19" baseType="lpstr">
      <vt:lpstr>Office-Design</vt:lpstr>
      <vt:lpstr>Benutzerdefiniertes Design</vt:lpstr>
      <vt:lpstr>Theorien der Organisationsentwicklung</vt:lpstr>
      <vt:lpstr>PowerPoint-Präsentation</vt:lpstr>
      <vt:lpstr>PowerPoint-Präsentation</vt:lpstr>
      <vt:lpstr>Systemtheorie</vt:lpstr>
      <vt:lpstr>Umgang mit Komplexität</vt:lpstr>
      <vt:lpstr>Ausgangspunkte der Systemtheorie</vt:lpstr>
      <vt:lpstr>Grundmodell der Systemtheorie (1)</vt:lpstr>
      <vt:lpstr>Grundmodell der Systemtheorie (2)</vt:lpstr>
      <vt:lpstr>Aussagen der Systemtheorie</vt:lpstr>
      <vt:lpstr>Die drei Change-Theorien von Lewin</vt:lpstr>
      <vt:lpstr>Gruppendynamik </vt:lpstr>
      <vt:lpstr>Die Gruppe – der Fokus bei Veränderungen</vt:lpstr>
      <vt:lpstr>Feldtheorie</vt:lpstr>
      <vt:lpstr>Feldtheorie 2 Typen von Kräften</vt:lpstr>
      <vt:lpstr>Lewin‘s drei Phasen Modell</vt:lpstr>
      <vt:lpstr>Praktische Implikationen der Change Theories</vt:lpstr>
      <vt:lpstr>Praktische Implikationen der Systemtheorie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Ahammer</dc:creator>
  <cp:lastModifiedBy>Marco Ahammer</cp:lastModifiedBy>
  <cp:revision>22</cp:revision>
  <dcterms:created xsi:type="dcterms:W3CDTF">2015-05-11T17:11:17Z</dcterms:created>
  <dcterms:modified xsi:type="dcterms:W3CDTF">2015-06-10T18:54:15Z</dcterms:modified>
</cp:coreProperties>
</file>