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8AC87-B215-1046-A439-31005B9DA839}" type="datetimeFigureOut">
              <a:rPr lang="de-DE" smtClean="0"/>
              <a:t>25.06.15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B489-942A-1F43-97D1-E62ACBA43D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85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52D29-1DCA-404F-BECC-C43AF57890E8}" type="datetimeFigureOut">
              <a:rPr lang="de-DE" smtClean="0"/>
              <a:t>25.06.15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1A1B5-A013-D24F-B8BD-DF0C568D15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316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8200" y="124252"/>
            <a:ext cx="543567" cy="65972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0254" y="1923339"/>
            <a:ext cx="7772400" cy="1470025"/>
          </a:xfrm>
        </p:spPr>
        <p:txBody>
          <a:bodyPr>
            <a:noAutofit/>
          </a:bodyPr>
          <a:lstStyle>
            <a:lvl1pPr>
              <a:defRPr sz="4800" b="1" i="0" baseline="0">
                <a:solidFill>
                  <a:srgbClr val="E46C0A"/>
                </a:solidFill>
                <a:latin typeface="Helvetica"/>
                <a:cs typeface="Helvetica"/>
              </a:defRPr>
            </a:lvl1pPr>
          </a:lstStyle>
          <a:p>
            <a:r>
              <a:rPr lang="de-AT" dirty="0" smtClean="0"/>
              <a:t>Führungsaufgabe: Veränderung gestalten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92137" y="3748143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E46C0A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Konzepte und Praxishinweise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96672" y="5605302"/>
            <a:ext cx="5811850" cy="365125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de-DE" dirty="0" smtClean="0"/>
              <a:t>Copyright © Prof. (FH) Dr. </a:t>
            </a:r>
            <a:r>
              <a:rPr lang="de-DE" dirty="0" err="1" smtClean="0"/>
              <a:t>Gölzner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>
            <a:lvl1pPr algn="ctr">
              <a:defRPr sz="1600"/>
            </a:lvl1pPr>
          </a:lstStyle>
          <a:p>
            <a:pPr algn="r"/>
            <a:fld id="{55425735-B3EF-B041-9057-26081A2A618E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6322630" y="1684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10350183" y="46133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396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F4E0-D5DC-344E-9114-4A8DCF5180E8}" type="datetime1">
              <a:rPr lang="de-AT" smtClean="0"/>
              <a:t>25.06.15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EA28-8FAA-8A46-923F-BEB7F15750C5}" type="datetime1">
              <a:rPr lang="de-AT" smtClean="0"/>
              <a:t>25.06.15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846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1400-68FE-044F-9642-A639542764CD}" type="datetime1">
              <a:rPr lang="de-AT" smtClean="0"/>
              <a:t>25.06.15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473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BA23-829A-CF40-BF49-A83647B1F2B7}" type="datetime1">
              <a:rPr lang="de-AT" smtClean="0"/>
              <a:t>25.06.15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013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8E5C-10B5-6C45-A5AD-4538B5410FBB}" type="datetime1">
              <a:rPr lang="de-AT" smtClean="0"/>
              <a:t>25.06.15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678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E68F-08CA-5B45-AFF4-F373A979AACB}" type="datetime1">
              <a:rPr lang="de-AT" smtClean="0"/>
              <a:t>25.06.15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08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2D3D-80E0-6640-A514-3B0880463D12}" type="datetime1">
              <a:rPr lang="de-AT" smtClean="0"/>
              <a:t>25.06.15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766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AF3A-C8B2-0447-AF6E-981D06B80534}" type="datetime1">
              <a:rPr lang="de-AT" smtClean="0"/>
              <a:t>25.06.15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694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EED4-83B6-F34E-834F-B4F4736144C6}" type="datetime1">
              <a:rPr lang="de-AT" smtClean="0"/>
              <a:t>25.06.15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760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E051-0D3C-1B48-BE11-563B9C70BB03}" type="datetime1">
              <a:rPr lang="de-AT" smtClean="0"/>
              <a:t>25.06.15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49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>
            <a:lvl1pPr>
              <a:defRPr>
                <a:solidFill>
                  <a:srgbClr val="E46C0A"/>
                </a:solidFill>
                <a:latin typeface="Helvetica"/>
                <a:cs typeface="Helvetica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86394"/>
            <a:ext cx="8001000" cy="4525963"/>
          </a:xfrm>
        </p:spPr>
        <p:txBody>
          <a:bodyPr/>
          <a:lstStyle>
            <a:lvl1pPr marL="342900" indent="-342900">
              <a:buFont typeface="Arial"/>
              <a:buChar char="•"/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8200" y="124252"/>
            <a:ext cx="543567" cy="6597223"/>
          </a:xfrm>
          <a:prstGeom prst="rect">
            <a:avLst/>
          </a:prstGeom>
        </p:spPr>
      </p:pic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6097" y="6356350"/>
            <a:ext cx="5811850" cy="365125"/>
          </a:xfrm>
        </p:spPr>
        <p:txBody>
          <a:bodyPr/>
          <a:lstStyle>
            <a:lvl1pPr algn="l">
              <a:defRPr sz="1600">
                <a:latin typeface="Helvetica"/>
                <a:cs typeface="Helvetica"/>
              </a:defRPr>
            </a:lvl1pPr>
          </a:lstStyle>
          <a:p>
            <a:r>
              <a:rPr lang="de-DE" dirty="0" smtClean="0"/>
              <a:t>Copyright © Herbert </a:t>
            </a:r>
            <a:r>
              <a:rPr lang="de-DE" dirty="0" err="1" smtClean="0"/>
              <a:t>Gölzner</a:t>
            </a:r>
            <a:r>
              <a:rPr lang="de-DE" dirty="0" smtClean="0"/>
              <a:t>. Alle Rechte vorbehalten. 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>
            <a:lvl1pPr algn="r">
              <a:defRPr sz="1600"/>
            </a:lvl1pPr>
          </a:lstStyle>
          <a:p>
            <a:fld id="{55425735-B3EF-B041-9057-26081A2A618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2724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3005-3061-FC43-BD37-A51C6D98D5FA}" type="datetime1">
              <a:rPr lang="de-AT" smtClean="0"/>
              <a:t>25.06.15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667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46B5-9A33-1045-9F34-B4D6DC24AE0F}" type="datetime1">
              <a:rPr lang="de-AT" smtClean="0"/>
              <a:t>25.06.15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414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8048-6AA7-E94E-B8A9-7D12757E7E80}" type="datetime1">
              <a:rPr lang="de-AT" smtClean="0"/>
              <a:t>25.06.15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71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8101-2F2A-4F41-9D7F-0D834E96FFF0}" type="datetime1">
              <a:rPr lang="de-AT" smtClean="0"/>
              <a:t>25.06.15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84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AAA2-E798-9348-9DC0-FFF2B18AD115}" type="datetime1">
              <a:rPr lang="de-AT" smtClean="0"/>
              <a:t>25.06.15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65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25F9-6F58-B945-A798-B1A44C5D39BD}" type="datetime1">
              <a:rPr lang="de-AT" smtClean="0"/>
              <a:t>25.06.15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90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FB70-386F-F544-91A8-CB45C25C9FF1}" type="datetime1">
              <a:rPr lang="de-AT" smtClean="0"/>
              <a:t>25.06.15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72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3ADA-D785-1541-86B2-BDD28C0A385C}" type="datetime1">
              <a:rPr lang="de-AT" smtClean="0"/>
              <a:t>25.06.15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64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1B3E-370C-9440-A9DF-758FBB60157E}" type="datetime1">
              <a:rPr lang="de-AT" smtClean="0"/>
              <a:t>25.06.15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73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F768-FEE0-5C45-AF6A-A956D5A9FA27}" type="datetime1">
              <a:rPr lang="de-AT" smtClean="0"/>
              <a:t>25.06.15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16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881E-515E-7E4F-B66C-5FDE43FCE856}" type="datetime1">
              <a:rPr lang="de-AT" smtClean="0"/>
              <a:t>25.06.15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44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F740E-94A8-7E48-8252-DF9F8D66BD90}" type="datetime1">
              <a:rPr lang="de-AT" smtClean="0"/>
              <a:t>25.06.15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0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Eigene Daten\02 Fachhochschule\03 Research Projects\11 Buch Change für Führungskräfte\Buch Endbearbeitung\Überarb d Korr und Zusammenführung\Abbildungen\aktuell\Buchskizzen Piffl\1_Buchskizzen 3\Kapitel_10\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728663"/>
            <a:ext cx="7199313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254" y="453510"/>
            <a:ext cx="7772400" cy="1470025"/>
          </a:xfrm>
        </p:spPr>
        <p:txBody>
          <a:bodyPr/>
          <a:lstStyle/>
          <a:p>
            <a:r>
              <a:rPr lang="de-DE" dirty="0" smtClean="0"/>
              <a:t>Der innere Veränderungsprozess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Prof. (FH) Dr. Gölzner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5425735-B3EF-B041-9057-26081A2A618E}" type="slidenum">
              <a:rPr lang="de-DE" smtClean="0"/>
              <a:pPr algn="r"/>
              <a:t>1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823520" y="4778765"/>
            <a:ext cx="43204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1600" dirty="0" smtClean="0">
                <a:latin typeface="Arial"/>
                <a:cs typeface="Arial"/>
                <a:sym typeface="Symbol"/>
              </a:rPr>
              <a:t>Quelle: </a:t>
            </a:r>
            <a:r>
              <a:rPr lang="de-AT" sz="1600" dirty="0">
                <a:latin typeface="Arial"/>
                <a:cs typeface="Arial"/>
              </a:rPr>
              <a:t>Quality &amp; </a:t>
            </a:r>
            <a:r>
              <a:rPr lang="en-GB" sz="1600" dirty="0">
                <a:latin typeface="Arial"/>
                <a:cs typeface="Arial"/>
              </a:rPr>
              <a:t>Equality</a:t>
            </a:r>
            <a:r>
              <a:rPr lang="de-AT" sz="1600" dirty="0">
                <a:latin typeface="Arial"/>
                <a:cs typeface="Arial"/>
              </a:rPr>
              <a:t> </a:t>
            </a:r>
            <a:r>
              <a:rPr lang="de-AT" sz="1600" dirty="0" smtClean="0">
                <a:latin typeface="Arial"/>
                <a:cs typeface="Arial"/>
              </a:rPr>
              <a:t>Ltd, 2011</a:t>
            </a:r>
            <a:endParaRPr lang="de-AT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794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Eigene Daten\02 Fachhochschule\03 Research Projects\11 Buch Change für Führungskräfte\Buch Endbearbeitung\Überarb d Korr und Zusammenführung\Abbildungen\aktuell\Buchskizzen Piffl\1_Buchskizzen 3\Kapitel_10\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6" y="948569"/>
            <a:ext cx="6906170" cy="51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Loslassen unterstützen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899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Zeichen einer gelungenen Phase „Ende des bisherigen Zustandes“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Inhaltsplatzhalter 6"/>
          <p:cNvSpPr>
            <a:spLocks noGrp="1"/>
          </p:cNvSpPr>
          <p:nvPr>
            <p:ph sz="quarter" idx="1"/>
          </p:nvPr>
        </p:nvSpPr>
        <p:spPr>
          <a:xfrm>
            <a:off x="457200" y="2220223"/>
            <a:ext cx="7388225" cy="2967038"/>
          </a:xfrm>
          <a:ln w="317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ð"/>
            </a:pPr>
            <a:r>
              <a:rPr lang="de-DE" sz="2000" dirty="0" smtClean="0"/>
              <a:t>Personen verstehen was zu Ende ist und was nicht</a:t>
            </a:r>
          </a:p>
          <a:p>
            <a:pPr>
              <a:buFont typeface="Wingdings" pitchFamily="2" charset="2"/>
              <a:buChar char="ð"/>
            </a:pPr>
            <a:r>
              <a:rPr lang="de-DE" sz="2000" dirty="0" smtClean="0"/>
              <a:t>Symbolische Grenzaktionen wurden durchgeführt</a:t>
            </a:r>
          </a:p>
          <a:p>
            <a:pPr>
              <a:buFont typeface="Wingdings" pitchFamily="2" charset="2"/>
              <a:buChar char="ð"/>
            </a:pPr>
            <a:r>
              <a:rPr lang="de-DE" sz="2000" dirty="0" smtClean="0"/>
              <a:t>Konstante Kommunikation von Informationen</a:t>
            </a:r>
          </a:p>
          <a:p>
            <a:pPr>
              <a:buFont typeface="Wingdings" pitchFamily="2" charset="2"/>
              <a:buChar char="ð"/>
            </a:pPr>
            <a:r>
              <a:rPr lang="de-DE" sz="2000" dirty="0" smtClean="0"/>
              <a:t>Verluste wurden anerkannt</a:t>
            </a:r>
          </a:p>
          <a:p>
            <a:pPr>
              <a:buFont typeface="Wingdings" pitchFamily="2" charset="2"/>
              <a:buChar char="ð"/>
            </a:pPr>
            <a:r>
              <a:rPr lang="de-DE" sz="2000" dirty="0" smtClean="0"/>
              <a:t>Trauerarbeit wurde erlaubt und erleichtert</a:t>
            </a:r>
          </a:p>
          <a:p>
            <a:pPr>
              <a:buFont typeface="Wingdings" pitchFamily="2" charset="2"/>
              <a:buChar char="ð"/>
            </a:pPr>
            <a:r>
              <a:rPr lang="de-DE" sz="2000" dirty="0" smtClean="0"/>
              <a:t>Das Problem wurde gelöst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20247" y="5789137"/>
            <a:ext cx="3408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Arial"/>
                <a:cs typeface="Arial"/>
              </a:rPr>
              <a:t>Quelle: Quality &amp; Equality Ltd, 2011</a:t>
            </a:r>
            <a:endParaRPr lang="de-DE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44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Eigene Daten\02 Fachhochschule\03 Research Projects\11 Buch Change für Führungskräfte\Buch Endbearbeitung\Überarb d Korr und Zusammenführung\Abbildungen\aktuell\Buchskizzen Piffl\1_Buchskizzen 3\Kapitel_10\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7" y="955675"/>
            <a:ext cx="7199313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Unterstützende Verhaltensweisen und Maßnahmen in der Phase der „Neutralen Zone“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828568" y="5970766"/>
            <a:ext cx="3408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Arial"/>
                <a:cs typeface="Arial"/>
              </a:rPr>
              <a:t>Quelle: Quality &amp; Equality Ltd, 2011</a:t>
            </a:r>
            <a:endParaRPr lang="de-DE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88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Zeichen einer gelungenen Phase „Neuanfänge“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Inhaltsplatzhalter 6"/>
          <p:cNvSpPr>
            <a:spLocks noGrp="1"/>
          </p:cNvSpPr>
          <p:nvPr>
            <p:ph sz="quarter" idx="1"/>
          </p:nvPr>
        </p:nvSpPr>
        <p:spPr>
          <a:xfrm>
            <a:off x="596974" y="2274117"/>
            <a:ext cx="7388225" cy="3358753"/>
          </a:xfrm>
          <a:noFill/>
          <a:ln w="317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ð"/>
            </a:pPr>
            <a:r>
              <a:rPr lang="de-DE" sz="2000" dirty="0" smtClean="0"/>
              <a:t>Fein abgestimmte Bilder, Pläne und Teile</a:t>
            </a:r>
          </a:p>
          <a:p>
            <a:pPr>
              <a:buFont typeface="Wingdings" pitchFamily="2" charset="2"/>
              <a:buChar char="ð"/>
            </a:pPr>
            <a:r>
              <a:rPr lang="de-DE" sz="2000" dirty="0" smtClean="0"/>
              <a:t>Übersetzte Veränderungen in neue Einstellungen und Verhaltensweisen, die funktionieren</a:t>
            </a:r>
          </a:p>
          <a:p>
            <a:pPr>
              <a:buFont typeface="Wingdings" pitchFamily="2" charset="2"/>
              <a:buChar char="ð"/>
            </a:pPr>
            <a:r>
              <a:rPr lang="de-DE" sz="2000" dirty="0" smtClean="0"/>
              <a:t>Neugestaltete Entlohnungsstruktur um neue Verhaltensweisen, Fähigkeiten und Wissen zu unterstützen</a:t>
            </a:r>
          </a:p>
          <a:p>
            <a:pPr>
              <a:buFont typeface="Wingdings" pitchFamily="2" charset="2"/>
              <a:buChar char="ð"/>
            </a:pPr>
            <a:r>
              <a:rPr lang="de-DE" sz="2000" dirty="0" smtClean="0"/>
              <a:t>Ausrichtung früher Erfolge auf schnellen Erfolg </a:t>
            </a:r>
          </a:p>
          <a:p>
            <a:pPr>
              <a:buFont typeface="Wingdings" pitchFamily="2" charset="2"/>
              <a:buChar char="ð"/>
            </a:pPr>
            <a:r>
              <a:rPr lang="de-DE" sz="2000" dirty="0" smtClean="0"/>
              <a:t>Artikulierte und kommunizierte neue Identität</a:t>
            </a:r>
          </a:p>
        </p:txBody>
      </p:sp>
    </p:spTree>
    <p:extLst>
      <p:ext uri="{BB962C8B-B14F-4D97-AF65-F5344CB8AC3E}">
        <p14:creationId xmlns:p14="http://schemas.microsoft.com/office/powerpoint/2010/main" val="360155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Eigene Daten\02 Fachhochschule\03 Research Projects\11 Buch Change für Führungskräfte\Buch Endbearbeitung\Überarb d Korr und Zusammenführung\Abbildungen\aktuell\Buchskizzen Piffl\1_Buchskizzen 3\Kapitel_10\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28663"/>
            <a:ext cx="7199313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Äußere vs. innere Veränderung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997354" y="5840818"/>
            <a:ext cx="3408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>
                <a:latin typeface="Arial"/>
                <a:cs typeface="Arial"/>
              </a:rPr>
              <a:t>Quelle: Quality &amp; Equality Ltd, 2011</a:t>
            </a:r>
            <a:endParaRPr lang="de-AT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59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Phasen des inneren Veränderungsprozesses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36992" y="1770560"/>
            <a:ext cx="7515225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Ende</a:t>
            </a:r>
          </a:p>
          <a:p>
            <a:pPr algn="ctr">
              <a:defRPr/>
            </a:pPr>
            <a:r>
              <a:rPr lang="de-DE" sz="2000" dirty="0" smtClean="0">
                <a:solidFill>
                  <a:schemeClr val="tx1"/>
                </a:solidFill>
                <a:latin typeface="Helvetica"/>
                <a:cs typeface="Helvetica"/>
              </a:rPr>
              <a:t>Verlust </a:t>
            </a:r>
            <a:r>
              <a:rPr lang="de-DE" sz="2000" dirty="0" smtClean="0">
                <a:solidFill>
                  <a:schemeClr val="tx1"/>
                </a:solidFill>
                <a:latin typeface="Helvetica"/>
                <a:cs typeface="Helvetica"/>
                <a:sym typeface="Wingdings"/>
              </a:rPr>
              <a:t> Loslassen  Abschließen  Verabschieden</a:t>
            </a:r>
            <a:endParaRPr lang="de-DE" sz="2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36992" y="3197722"/>
            <a:ext cx="7515225" cy="91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Neutrale Zone</a:t>
            </a:r>
          </a:p>
          <a:p>
            <a:pPr algn="ctr">
              <a:defRPr/>
            </a:pPr>
            <a:r>
              <a:rPr lang="de-DE" sz="2000" dirty="0" smtClean="0">
                <a:solidFill>
                  <a:schemeClr val="tx1"/>
                </a:solidFill>
                <a:latin typeface="Helvetica"/>
                <a:cs typeface="Helvetica"/>
              </a:rPr>
              <a:t>Zeit dazwischen </a:t>
            </a:r>
            <a:r>
              <a:rPr lang="de-DE" sz="2000" dirty="0" smtClean="0">
                <a:solidFill>
                  <a:schemeClr val="tx1"/>
                </a:solidFill>
                <a:latin typeface="Helvetica"/>
                <a:cs typeface="Helvetica"/>
                <a:sym typeface="Wingdings"/>
              </a:rPr>
              <a:t> Chaos  Wildnis</a:t>
            </a:r>
            <a:endParaRPr lang="de-DE" sz="2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35777" y="4708749"/>
            <a:ext cx="7515225" cy="914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Neuanfang</a:t>
            </a:r>
          </a:p>
          <a:p>
            <a:pPr algn="ctr">
              <a:defRPr/>
            </a:pPr>
            <a:r>
              <a:rPr lang="de-DE" sz="2000" dirty="0" smtClean="0">
                <a:solidFill>
                  <a:schemeClr val="tx1"/>
                </a:solidFill>
                <a:latin typeface="Helvetica"/>
                <a:cs typeface="Helvetica"/>
              </a:rPr>
              <a:t>Neues annehmen </a:t>
            </a:r>
            <a:r>
              <a:rPr lang="de-DE" sz="2000" dirty="0" smtClean="0">
                <a:solidFill>
                  <a:schemeClr val="tx1"/>
                </a:solidFill>
                <a:latin typeface="Helvetica"/>
                <a:cs typeface="Helvetica"/>
                <a:sym typeface="Wingdings"/>
              </a:rPr>
              <a:t> Neues Kapitel aufschlagen  Erneuerung</a:t>
            </a:r>
            <a:endParaRPr lang="de-DE" sz="2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807857" y="5675495"/>
            <a:ext cx="3650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>
                <a:latin typeface="Helvetica"/>
                <a:cs typeface="Helvetica"/>
              </a:rPr>
              <a:t>Quelle: Quality &amp; Equality Ltd, 2011</a:t>
            </a:r>
            <a:endParaRPr lang="de-AT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1236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Widerstand beim inneren Veränderungsprozesses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>
          <a:xfrm>
            <a:off x="612776" y="1600200"/>
            <a:ext cx="7363818" cy="4495800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de-DE" sz="2000" dirty="0" smtClean="0"/>
              <a:t>Es ist der Übergang, nicht die Veränderung, gegen den die Menschen kämpfen. Sie leisten Widerstand gegen:</a:t>
            </a:r>
          </a:p>
        </p:txBody>
      </p:sp>
      <p:grpSp>
        <p:nvGrpSpPr>
          <p:cNvPr id="7" name="Gruppieren 11"/>
          <p:cNvGrpSpPr/>
          <p:nvPr/>
        </p:nvGrpSpPr>
        <p:grpSpPr>
          <a:xfrm>
            <a:off x="271464" y="2593975"/>
            <a:ext cx="7838394" cy="3502025"/>
            <a:chOff x="271463" y="2593975"/>
            <a:chExt cx="8678862" cy="3502025"/>
          </a:xfrm>
        </p:grpSpPr>
        <p:sp>
          <p:nvSpPr>
            <p:cNvPr id="8" name="Rechteck 7"/>
            <p:cNvSpPr/>
            <p:nvPr/>
          </p:nvSpPr>
          <p:spPr bwMode="auto">
            <a:xfrm>
              <a:off x="1514475" y="2789238"/>
              <a:ext cx="5800725" cy="29813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Helvetica"/>
                <a:cs typeface="Helvetica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2187575" y="3328988"/>
              <a:ext cx="4618038" cy="193198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Helvetica"/>
                <a:cs typeface="Helvetica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271463" y="2593975"/>
              <a:ext cx="2743200" cy="14684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24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Verlust ihrer Identität und ihrer Welt</a:t>
              </a:r>
              <a:endParaRPr lang="de-DE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3252788" y="3568700"/>
              <a:ext cx="2747962" cy="14684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2000" dirty="0" err="1" smtClean="0">
                  <a:solidFill>
                    <a:schemeClr val="tx1"/>
                  </a:solidFill>
                  <a:latin typeface="Helvetica"/>
                  <a:cs typeface="Helvetica"/>
                </a:rPr>
                <a:t>Disorientierung</a:t>
              </a:r>
              <a:r>
                <a:rPr lang="de-DE" sz="20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 in der neutralen Zone</a:t>
              </a:r>
              <a:endParaRPr lang="de-DE" sz="20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6215063" y="4627563"/>
              <a:ext cx="2735262" cy="146843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20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Risiko, dass Neuangänge misslingen</a:t>
              </a:r>
              <a:endParaRPr lang="de-DE" sz="20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1869876" y="5770563"/>
            <a:ext cx="3300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>
                <a:latin typeface="Helvetica"/>
                <a:cs typeface="Helvetica"/>
              </a:rPr>
              <a:t>Quelle: Quality &amp; </a:t>
            </a:r>
            <a:r>
              <a:rPr lang="de-AT" sz="1600" dirty="0" err="1" smtClean="0">
                <a:latin typeface="Helvetica"/>
                <a:cs typeface="Helvetica"/>
              </a:rPr>
              <a:t>Equality</a:t>
            </a:r>
            <a:r>
              <a:rPr lang="de-AT" sz="1600" dirty="0" smtClean="0">
                <a:latin typeface="Helvetica"/>
                <a:cs typeface="Helvetica"/>
              </a:rPr>
              <a:t> Ltd</a:t>
            </a:r>
            <a:endParaRPr lang="de-AT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751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2120"/>
            <a:ext cx="8001000" cy="1143000"/>
          </a:xfrm>
        </p:spPr>
        <p:txBody>
          <a:bodyPr>
            <a:noAutofit/>
          </a:bodyPr>
          <a:lstStyle/>
          <a:p>
            <a:r>
              <a:rPr lang="de-DE" sz="2400" dirty="0" smtClean="0"/>
              <a:t>Übung: Denken Sie über dieses zwei Fragen nach, um den inneren Veränderungsprozess zu fördern. Füllen Sie die drei Spalten aus.</a:t>
            </a: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"/>
          </p:nvPr>
        </p:nvSpPr>
        <p:spPr>
          <a:xfrm>
            <a:off x="612775" y="1340768"/>
            <a:ext cx="8153400" cy="4755232"/>
          </a:xfrm>
        </p:spPr>
        <p:txBody>
          <a:bodyPr>
            <a:normAutofit/>
          </a:bodyPr>
          <a:lstStyle/>
          <a:p>
            <a:pPr marL="179388" indent="-179388">
              <a:buFont typeface="Arial" charset="0"/>
              <a:buChar char="•"/>
            </a:pPr>
            <a:r>
              <a:rPr lang="de-DE" sz="1800" dirty="0" smtClean="0"/>
              <a:t>Mit welchen Themen des inneren Veränderungsprozess müssen wir uns auseinandersetzen?</a:t>
            </a:r>
          </a:p>
          <a:p>
            <a:pPr marL="179388" indent="-179388">
              <a:buFont typeface="Arial" charset="0"/>
              <a:buChar char="•"/>
            </a:pPr>
            <a:r>
              <a:rPr lang="de-DE" sz="1800" dirty="0" smtClean="0"/>
              <a:t>Wie können wir den inneren Veränderungsprozess unterstützen?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578660" y="6023609"/>
            <a:ext cx="3491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1600" dirty="0" smtClean="0">
                <a:latin typeface="Helvetica"/>
                <a:cs typeface="Helvetica"/>
                <a:sym typeface="Symbol"/>
              </a:rPr>
              <a:t>Quelle: </a:t>
            </a:r>
            <a:r>
              <a:rPr lang="de-AT" sz="1600" dirty="0" smtClean="0">
                <a:latin typeface="Helvetica"/>
                <a:cs typeface="Helvetica"/>
              </a:rPr>
              <a:t>Quality &amp; </a:t>
            </a:r>
            <a:r>
              <a:rPr lang="en-GB" sz="1600" dirty="0" smtClean="0">
                <a:latin typeface="Helvetica"/>
                <a:cs typeface="Helvetica"/>
              </a:rPr>
              <a:t>Equality</a:t>
            </a:r>
            <a:r>
              <a:rPr lang="de-AT" sz="1600" dirty="0" smtClean="0">
                <a:latin typeface="Helvetica"/>
                <a:cs typeface="Helvetica"/>
              </a:rPr>
              <a:t> Ltd, 2011</a:t>
            </a:r>
            <a:endParaRPr lang="de-AT" sz="1600" dirty="0">
              <a:latin typeface="Helvetica"/>
              <a:cs typeface="Helvetica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23289"/>
              </p:ext>
            </p:extLst>
          </p:nvPr>
        </p:nvGraphicFramePr>
        <p:xfrm>
          <a:off x="755576" y="2495574"/>
          <a:ext cx="6984777" cy="3444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8259"/>
                <a:gridCol w="2328259"/>
                <a:gridCol w="2328259"/>
              </a:tblGrid>
              <a:tr h="305957">
                <a:tc>
                  <a:txBody>
                    <a:bodyPr/>
                    <a:lstStyle/>
                    <a:p>
                      <a:r>
                        <a:rPr lang="de-AT" sz="1800" dirty="0" smtClean="0">
                          <a:latin typeface="Arial"/>
                          <a:cs typeface="Arial"/>
                        </a:rPr>
                        <a:t>Ende</a:t>
                      </a:r>
                      <a:endParaRPr lang="de-AT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800" dirty="0" smtClean="0">
                          <a:latin typeface="Arial"/>
                          <a:cs typeface="Arial"/>
                        </a:rPr>
                        <a:t>Neutrale Zone</a:t>
                      </a:r>
                      <a:endParaRPr lang="de-AT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800" dirty="0" smtClean="0">
                          <a:latin typeface="Arial"/>
                          <a:cs typeface="Arial"/>
                        </a:rPr>
                        <a:t>Neuanfänge</a:t>
                      </a:r>
                      <a:endParaRPr lang="de-AT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659469">
                <a:tc>
                  <a:txBody>
                    <a:bodyPr/>
                    <a:lstStyle/>
                    <a:p>
                      <a:endParaRPr lang="de-AT" sz="1800" dirty="0" smtClean="0">
                        <a:latin typeface="Arial"/>
                        <a:cs typeface="Arial"/>
                      </a:endParaRPr>
                    </a:p>
                    <a:p>
                      <a:endParaRPr lang="de-AT" sz="1800" dirty="0" smtClean="0">
                        <a:latin typeface="Arial"/>
                        <a:cs typeface="Arial"/>
                      </a:endParaRPr>
                    </a:p>
                    <a:p>
                      <a:endParaRPr lang="de-AT" sz="1600" dirty="0" smtClean="0">
                        <a:latin typeface="Arial"/>
                        <a:cs typeface="Arial"/>
                      </a:endParaRPr>
                    </a:p>
                    <a:p>
                      <a:endParaRPr lang="de-AT" sz="1800" dirty="0" smtClean="0">
                        <a:latin typeface="Arial"/>
                        <a:cs typeface="Arial"/>
                      </a:endParaRPr>
                    </a:p>
                    <a:p>
                      <a:endParaRPr lang="de-AT" sz="1800" dirty="0" smtClean="0">
                        <a:latin typeface="Arial"/>
                        <a:cs typeface="Arial"/>
                      </a:endParaRPr>
                    </a:p>
                    <a:p>
                      <a:endParaRPr lang="de-AT" sz="1800" dirty="0" smtClean="0">
                        <a:latin typeface="Arial"/>
                        <a:cs typeface="Arial"/>
                      </a:endParaRPr>
                    </a:p>
                    <a:p>
                      <a:endParaRPr lang="de-AT" sz="1800" dirty="0" smtClean="0">
                        <a:latin typeface="Arial"/>
                        <a:cs typeface="Arial"/>
                      </a:endParaRPr>
                    </a:p>
                    <a:p>
                      <a:endParaRPr lang="de-AT" sz="1800" dirty="0" smtClean="0">
                        <a:latin typeface="Arial"/>
                        <a:cs typeface="Arial"/>
                      </a:endParaRPr>
                    </a:p>
                    <a:p>
                      <a:endParaRPr lang="de-AT" sz="1800" dirty="0" smtClean="0">
                        <a:latin typeface="Arial"/>
                        <a:cs typeface="Arial"/>
                      </a:endParaRPr>
                    </a:p>
                    <a:p>
                      <a:endParaRPr lang="de-AT" sz="1800" dirty="0" smtClean="0">
                        <a:latin typeface="Arial"/>
                        <a:cs typeface="Arial"/>
                      </a:endParaRPr>
                    </a:p>
                    <a:p>
                      <a:endParaRPr lang="de-AT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57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Den inneren Veränderungsprozess begleiten und unterstützen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Inhaltsplatzhalter 4"/>
          <p:cNvSpPr>
            <a:spLocks noGrp="1"/>
          </p:cNvSpPr>
          <p:nvPr>
            <p:ph sz="quarter" idx="1"/>
          </p:nvPr>
        </p:nvSpPr>
        <p:spPr>
          <a:xfrm>
            <a:off x="90487" y="1957388"/>
            <a:ext cx="2630942" cy="3940175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marL="179388" indent="-179388"/>
            <a:r>
              <a:rPr lang="de-DE" sz="1700" dirty="0" smtClean="0"/>
              <a:t>Das “Warum” verkaufen</a:t>
            </a:r>
          </a:p>
          <a:p>
            <a:pPr marL="179388" indent="-179388"/>
            <a:r>
              <a:rPr lang="de-DE" sz="1700" dirty="0" smtClean="0"/>
              <a:t>Verlust voraussehen/anerkennen</a:t>
            </a:r>
          </a:p>
          <a:p>
            <a:pPr marL="179388" indent="-179388"/>
            <a:r>
              <a:rPr lang="de-DE" sz="1700" dirty="0" smtClean="0"/>
              <a:t>Definieren was endet und was nicht</a:t>
            </a:r>
          </a:p>
          <a:p>
            <a:pPr marL="179388" indent="-179388"/>
            <a:r>
              <a:rPr lang="de-DE" sz="1700" dirty="0" smtClean="0"/>
              <a:t>Die Vergangenheit mit Respekt behandeln</a:t>
            </a:r>
          </a:p>
          <a:p>
            <a:pPr marL="179388" indent="-179388"/>
            <a:r>
              <a:rPr lang="de-DE" sz="1700" dirty="0" smtClean="0"/>
              <a:t>Offene Kommunikationskanäle</a:t>
            </a:r>
          </a:p>
          <a:p>
            <a:pPr marL="179388" indent="-179388"/>
            <a:r>
              <a:rPr lang="de-DE" sz="1700" dirty="0" smtClean="0"/>
              <a:t>Eine Bindung zur Veränderung aufbauen</a:t>
            </a:r>
          </a:p>
          <a:p>
            <a:pPr marL="179388" indent="-179388"/>
            <a:r>
              <a:rPr lang="de-DE" sz="1700" dirty="0" smtClean="0"/>
              <a:t>Starke Reaktionen erwarten</a:t>
            </a:r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3043238" y="1957388"/>
            <a:ext cx="2203290" cy="3940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defRPr/>
            </a:pPr>
            <a:r>
              <a:rPr lang="de-DE" sz="1800" smtClean="0">
                <a:latin typeface="Helvetica"/>
                <a:cs typeface="Helvetica"/>
              </a:rPr>
              <a:t>Die Chance nutzen um Neues auszuprobieren</a:t>
            </a:r>
          </a:p>
          <a:p>
            <a:pPr marL="179388" indent="-179388">
              <a:defRPr/>
            </a:pPr>
            <a:r>
              <a:rPr lang="de-DE" sz="1800" smtClean="0">
                <a:latin typeface="Helvetica"/>
                <a:cs typeface="Helvetica"/>
              </a:rPr>
              <a:t>Kurzfristige Meilensteine setzen</a:t>
            </a:r>
          </a:p>
          <a:p>
            <a:pPr marL="179388" indent="-179388">
              <a:defRPr/>
            </a:pPr>
            <a:r>
              <a:rPr lang="de-DE" sz="1800" smtClean="0">
                <a:latin typeface="Helvetica"/>
                <a:cs typeface="Helvetica"/>
              </a:rPr>
              <a:t>Kommunikation ist wichtig: was müssen die Personen wissen</a:t>
            </a:r>
          </a:p>
          <a:p>
            <a:pPr marL="179388" indent="-179388">
              <a:defRPr/>
            </a:pPr>
            <a:r>
              <a:rPr lang="de-DE" sz="1800" smtClean="0">
                <a:latin typeface="Helvetica"/>
                <a:cs typeface="Helvetica"/>
              </a:rPr>
              <a:t>Neue Erfahrungen schaffen</a:t>
            </a:r>
          </a:p>
          <a:p>
            <a:pPr marL="179388" indent="-179388">
              <a:defRPr/>
            </a:pPr>
            <a:r>
              <a:rPr lang="de-DE" sz="1800" smtClean="0">
                <a:latin typeface="Helvetica"/>
                <a:cs typeface="Helvetica"/>
              </a:rPr>
              <a:t>Den Übergang überwachen</a:t>
            </a:r>
          </a:p>
          <a:p>
            <a:pPr marL="179388" indent="-179388">
              <a:defRPr/>
            </a:pPr>
            <a:r>
              <a:rPr lang="de-DE" sz="1800" smtClean="0">
                <a:latin typeface="Helvetica"/>
                <a:cs typeface="Helvetica"/>
              </a:rPr>
              <a:t>Unterstützung für Personen anbieten</a:t>
            </a:r>
          </a:p>
          <a:p>
            <a:pPr marL="179388" indent="-179388">
              <a:defRPr/>
            </a:pPr>
            <a:r>
              <a:rPr lang="de-DE" sz="1800" smtClean="0">
                <a:latin typeface="Helvetica"/>
                <a:cs typeface="Helvetica"/>
              </a:rPr>
              <a:t>Angst und Verwirrung sowie kleine Erfolge erwarten</a:t>
            </a:r>
            <a:endParaRPr lang="de-DE" sz="1800" dirty="0" smtClean="0">
              <a:latin typeface="Helvetica"/>
              <a:cs typeface="Helvetica"/>
            </a:endParaRPr>
          </a:p>
        </p:txBody>
      </p:sp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5497286" y="1957388"/>
            <a:ext cx="2757714" cy="39401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de-DE" sz="1700" dirty="0" smtClean="0">
                <a:latin typeface="Helvetica"/>
                <a:cs typeface="Helvetica"/>
              </a:rPr>
              <a:t>Performance-Maße neu definieren</a:t>
            </a:r>
          </a:p>
          <a:p>
            <a:pPr marL="179388" indent="-179388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de-DE" sz="1700" dirty="0" smtClean="0">
                <a:latin typeface="Helvetica"/>
                <a:cs typeface="Helvetica"/>
              </a:rPr>
              <a:t>Schnelle Erfolge sichern</a:t>
            </a:r>
          </a:p>
          <a:p>
            <a:pPr marL="179388" indent="-179388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de-DE" sz="1700" dirty="0" smtClean="0">
                <a:latin typeface="Helvetica"/>
                <a:cs typeface="Helvetica"/>
              </a:rPr>
              <a:t>Personen ermutigen neues Verhalten zu definieren und anzuwenden</a:t>
            </a:r>
          </a:p>
          <a:p>
            <a:pPr marL="179388" indent="-179388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de-DE" sz="1700" dirty="0" smtClean="0">
                <a:latin typeface="Helvetica"/>
                <a:cs typeface="Helvetica"/>
              </a:rPr>
              <a:t>Bindung und Enthusiasmus aufbauen</a:t>
            </a:r>
          </a:p>
          <a:p>
            <a:pPr marL="179388" indent="-179388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de-DE" sz="1700" dirty="0" smtClean="0">
                <a:latin typeface="Helvetica"/>
                <a:cs typeface="Helvetica"/>
              </a:rPr>
              <a:t>Einen Mix an Gefühlen erwarten: einige Positive, einige Negative</a:t>
            </a:r>
            <a:endParaRPr lang="de-DE" sz="1700" dirty="0">
              <a:latin typeface="Helvetica"/>
              <a:cs typeface="Helvetica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09600" y="1417638"/>
            <a:ext cx="1695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latin typeface="Helvetica"/>
                <a:cs typeface="Helvetica"/>
              </a:rPr>
              <a:t>Ende</a:t>
            </a:r>
            <a:endParaRPr lang="de-DE" sz="2000" b="1" dirty="0">
              <a:latin typeface="Helvetica"/>
              <a:cs typeface="Helvetica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116263" y="1417638"/>
            <a:ext cx="19609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latin typeface="Helvetica"/>
                <a:cs typeface="Helvetica"/>
              </a:rPr>
              <a:t>Neutrale Zone</a:t>
            </a:r>
            <a:endParaRPr lang="de-DE" sz="2000" b="1" dirty="0">
              <a:latin typeface="Helvetica"/>
              <a:cs typeface="Helvetica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118225" y="1417638"/>
            <a:ext cx="1962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latin typeface="Helvetica"/>
                <a:cs typeface="Helvetica"/>
              </a:rPr>
              <a:t>Neuanfang</a:t>
            </a:r>
            <a:endParaRPr lang="de-DE" sz="2000" b="1" dirty="0">
              <a:latin typeface="Helvetica"/>
              <a:cs typeface="Helvetica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95130" y="5984515"/>
            <a:ext cx="3487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Helvetica"/>
                <a:cs typeface="Helvetica"/>
              </a:rPr>
              <a:t>Quelle: Quality &amp; Equality Ltd, 2011</a:t>
            </a:r>
            <a:endParaRPr lang="de-DE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2612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Unterstützende Verhaltensweisen in der Phase des Loslassens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Inhaltsplatzhalter 6"/>
          <p:cNvSpPr>
            <a:spLocks noGrp="1"/>
          </p:cNvSpPr>
          <p:nvPr>
            <p:ph sz="quarter" idx="1"/>
          </p:nvPr>
        </p:nvSpPr>
        <p:spPr>
          <a:xfrm>
            <a:off x="304800" y="1710160"/>
            <a:ext cx="8153400" cy="4646190"/>
          </a:xfrm>
        </p:spPr>
        <p:txBody>
          <a:bodyPr>
            <a:normAutofit lnSpcReduction="10000"/>
          </a:bodyPr>
          <a:lstStyle/>
          <a:p>
            <a:r>
              <a:rPr lang="de-DE" sz="2400" dirty="0" smtClean="0">
                <a:latin typeface="Arial"/>
                <a:cs typeface="Arial"/>
              </a:rPr>
              <a:t>Die Wichtigkeit des Verlustes der Personen identifizieren und verstehen</a:t>
            </a:r>
          </a:p>
          <a:p>
            <a:r>
              <a:rPr lang="de-DE" sz="2400" dirty="0" smtClean="0">
                <a:latin typeface="Arial"/>
                <a:cs typeface="Arial"/>
              </a:rPr>
              <a:t>Nicht von Überreaktionen überrascht sein</a:t>
            </a:r>
          </a:p>
          <a:p>
            <a:r>
              <a:rPr lang="de-DE" sz="2400" dirty="0" smtClean="0">
                <a:latin typeface="Arial"/>
                <a:cs typeface="Arial"/>
              </a:rPr>
              <a:t>Die Verluste kompensieren</a:t>
            </a:r>
          </a:p>
          <a:p>
            <a:r>
              <a:rPr lang="de-DE" sz="2400" dirty="0" smtClean="0">
                <a:latin typeface="Arial"/>
                <a:cs typeface="Arial"/>
              </a:rPr>
              <a:t>Den Personen Informationen geben – immer und immer wieder</a:t>
            </a:r>
          </a:p>
          <a:p>
            <a:r>
              <a:rPr lang="de-DE" sz="2400" dirty="0" smtClean="0">
                <a:latin typeface="Arial"/>
                <a:cs typeface="Arial"/>
              </a:rPr>
              <a:t>Klar definieren was vorbei ist und was nicht</a:t>
            </a:r>
          </a:p>
          <a:p>
            <a:r>
              <a:rPr lang="de-DE" sz="2400" dirty="0" smtClean="0">
                <a:latin typeface="Arial"/>
                <a:cs typeface="Arial"/>
              </a:rPr>
              <a:t>Das Ende markieren</a:t>
            </a:r>
          </a:p>
          <a:p>
            <a:r>
              <a:rPr lang="de-DE" sz="2400" dirty="0" smtClean="0">
                <a:latin typeface="Arial"/>
                <a:cs typeface="Arial"/>
              </a:rPr>
              <a:t>Personen respektvoll behandeln</a:t>
            </a:r>
          </a:p>
          <a:p>
            <a:r>
              <a:rPr lang="de-DE" sz="2400" dirty="0" smtClean="0">
                <a:latin typeface="Arial"/>
                <a:cs typeface="Arial"/>
              </a:rPr>
              <a:t>Den Personen einen Teil des Alten mitnehmen lassen</a:t>
            </a:r>
          </a:p>
          <a:p>
            <a:r>
              <a:rPr lang="de-DE" sz="2400" dirty="0" smtClean="0">
                <a:latin typeface="Arial"/>
                <a:cs typeface="Arial"/>
              </a:rPr>
              <a:t>Zeigen wie ein Ende Kontinuität sichern kann, und was in der Zukunft zählt</a:t>
            </a:r>
          </a:p>
          <a:p>
            <a:endParaRPr lang="de-DE" sz="2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692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 hat welche Verluste?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Inhaltsplatzhalter 4"/>
          <p:cNvSpPr>
            <a:spLocks noGrp="1"/>
          </p:cNvSpPr>
          <p:nvPr>
            <p:ph sz="quarter" idx="1"/>
          </p:nvPr>
        </p:nvSpPr>
        <p:spPr>
          <a:xfrm>
            <a:off x="174172" y="2079747"/>
            <a:ext cx="2298700" cy="3569047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GB" sz="2000" dirty="0" err="1" smtClean="0"/>
              <a:t>Gruppen</a:t>
            </a:r>
            <a:endParaRPr lang="en-GB" sz="2000" dirty="0" smtClean="0"/>
          </a:p>
          <a:p>
            <a:pPr>
              <a:defRPr/>
            </a:pPr>
            <a:r>
              <a:rPr lang="en-GB" sz="2000" dirty="0" err="1" smtClean="0"/>
              <a:t>Individuen</a:t>
            </a:r>
            <a:endParaRPr lang="en-GB" sz="2000" dirty="0" smtClean="0"/>
          </a:p>
          <a:p>
            <a:pPr>
              <a:defRPr/>
            </a:pPr>
            <a:r>
              <a:rPr lang="en-GB" sz="2000" dirty="0" err="1" smtClean="0"/>
              <a:t>Außenseiter</a:t>
            </a:r>
            <a:endParaRPr lang="en-GB" sz="2000" dirty="0" smtClean="0"/>
          </a:p>
          <a:p>
            <a:pPr>
              <a:defRPr/>
            </a:pPr>
            <a:r>
              <a:rPr lang="en-GB" sz="2000" dirty="0" smtClean="0"/>
              <a:t>Du</a:t>
            </a:r>
            <a:endParaRPr lang="en-GB" sz="2000" dirty="0"/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2680835" y="2079747"/>
            <a:ext cx="2986087" cy="35690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smtClean="0">
                <a:latin typeface="Helvetica"/>
                <a:cs typeface="Helvetica"/>
              </a:rPr>
              <a:t>Zuständigkeiten</a:t>
            </a:r>
          </a:p>
          <a:p>
            <a:pPr>
              <a:defRPr/>
            </a:pPr>
            <a:r>
              <a:rPr lang="en-GB" sz="2000" smtClean="0">
                <a:latin typeface="Helvetica"/>
                <a:cs typeface="Helvetica"/>
              </a:rPr>
              <a:t>Status</a:t>
            </a:r>
          </a:p>
          <a:p>
            <a:pPr>
              <a:defRPr/>
            </a:pPr>
            <a:r>
              <a:rPr lang="en-GB" sz="2000" smtClean="0">
                <a:latin typeface="Helvetica"/>
                <a:cs typeface="Helvetica"/>
              </a:rPr>
              <a:t>Macht</a:t>
            </a:r>
          </a:p>
          <a:p>
            <a:pPr>
              <a:defRPr/>
            </a:pPr>
            <a:r>
              <a:rPr lang="en-GB" sz="2000" smtClean="0">
                <a:latin typeface="Helvetica"/>
                <a:cs typeface="Helvetica"/>
              </a:rPr>
              <a:t>Einfluss</a:t>
            </a:r>
          </a:p>
          <a:p>
            <a:pPr>
              <a:defRPr/>
            </a:pPr>
            <a:r>
              <a:rPr lang="en-GB" sz="2000" smtClean="0">
                <a:latin typeface="Helvetica"/>
                <a:cs typeface="Helvetica"/>
              </a:rPr>
              <a:t>Beziehungen</a:t>
            </a:r>
          </a:p>
          <a:p>
            <a:pPr>
              <a:defRPr/>
            </a:pPr>
            <a:r>
              <a:rPr lang="en-GB" sz="2000" smtClean="0">
                <a:latin typeface="Helvetica"/>
                <a:cs typeface="Helvetica"/>
              </a:rPr>
              <a:t>Mitgliedschaften</a:t>
            </a:r>
            <a:endParaRPr lang="en-GB" sz="2000" dirty="0" smtClean="0">
              <a:latin typeface="Helvetica"/>
              <a:cs typeface="Helvetica"/>
            </a:endParaRPr>
          </a:p>
        </p:txBody>
      </p:sp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5339897" y="2079747"/>
            <a:ext cx="2987675" cy="356904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eaLnBrk="0" hangingPunct="0">
              <a:spcBef>
                <a:spcPts val="700"/>
              </a:spcBef>
              <a:buSzPct val="100000"/>
              <a:buFont typeface="Arial" pitchFamily="34" charset="0"/>
              <a:buChar char="•"/>
              <a:defRPr/>
            </a:pPr>
            <a:r>
              <a:rPr lang="en-GB" sz="2000" dirty="0" err="1" smtClean="0">
                <a:latin typeface="Helvetica"/>
                <a:cs typeface="Helvetica"/>
              </a:rPr>
              <a:t>Zeit</a:t>
            </a:r>
            <a:endParaRPr lang="en-GB" sz="2000" dirty="0">
              <a:latin typeface="Helvetica"/>
              <a:cs typeface="Helvetica"/>
            </a:endParaRPr>
          </a:p>
          <a:p>
            <a:pPr marL="319088" indent="-319088" eaLnBrk="0" hangingPunct="0">
              <a:spcBef>
                <a:spcPts val="700"/>
              </a:spcBef>
              <a:buSzPct val="100000"/>
              <a:buFont typeface="Arial" pitchFamily="34" charset="0"/>
              <a:buChar char="•"/>
              <a:defRPr/>
            </a:pPr>
            <a:r>
              <a:rPr lang="en-GB" sz="2000" dirty="0" err="1" smtClean="0">
                <a:latin typeface="Helvetica"/>
                <a:cs typeface="Helvetica"/>
              </a:rPr>
              <a:t>Strukturen</a:t>
            </a:r>
            <a:endParaRPr lang="en-GB" sz="2000" dirty="0">
              <a:latin typeface="Helvetica"/>
              <a:cs typeface="Helvetica"/>
            </a:endParaRPr>
          </a:p>
          <a:p>
            <a:pPr marL="319088" indent="-319088" eaLnBrk="0" hangingPunct="0">
              <a:spcBef>
                <a:spcPts val="700"/>
              </a:spcBef>
              <a:buSzPct val="100000"/>
              <a:buFont typeface="Arial" pitchFamily="34" charset="0"/>
              <a:buChar char="•"/>
              <a:defRPr/>
            </a:pPr>
            <a:r>
              <a:rPr lang="en-GB" sz="2000" dirty="0" smtClean="0">
                <a:latin typeface="Helvetica"/>
                <a:cs typeface="Helvetica"/>
              </a:rPr>
              <a:t>Privates</a:t>
            </a:r>
            <a:endParaRPr lang="en-GB" sz="2000" dirty="0">
              <a:latin typeface="Helvetica"/>
              <a:cs typeface="Helvetica"/>
            </a:endParaRPr>
          </a:p>
          <a:p>
            <a:pPr marL="319088" indent="-319088" eaLnBrk="0" hangingPunct="0">
              <a:spcBef>
                <a:spcPts val="700"/>
              </a:spcBef>
              <a:buSzPct val="100000"/>
              <a:buFont typeface="Arial" pitchFamily="34" charset="0"/>
              <a:buChar char="•"/>
              <a:defRPr/>
            </a:pPr>
            <a:r>
              <a:rPr lang="en-GB" sz="2000" dirty="0" err="1" smtClean="0">
                <a:latin typeface="Helvetica"/>
                <a:cs typeface="Helvetica"/>
              </a:rPr>
              <a:t>Zukunft</a:t>
            </a:r>
            <a:endParaRPr lang="en-GB" sz="2000" dirty="0">
              <a:latin typeface="Helvetica"/>
              <a:cs typeface="Helvetica"/>
            </a:endParaRPr>
          </a:p>
          <a:p>
            <a:pPr marL="319088" indent="-319088" eaLnBrk="0" hangingPunct="0">
              <a:spcBef>
                <a:spcPts val="700"/>
              </a:spcBef>
              <a:buSzPct val="100000"/>
              <a:buFont typeface="Arial" pitchFamily="34" charset="0"/>
              <a:buChar char="•"/>
              <a:defRPr/>
            </a:pPr>
            <a:r>
              <a:rPr lang="en-GB" sz="2000" dirty="0" smtClean="0">
                <a:latin typeface="Helvetica"/>
                <a:cs typeface="Helvetica"/>
              </a:rPr>
              <a:t>Sinn</a:t>
            </a:r>
            <a:endParaRPr lang="en-GB" sz="2000" dirty="0">
              <a:latin typeface="Helvetica"/>
              <a:cs typeface="Helvetica"/>
            </a:endParaRPr>
          </a:p>
          <a:p>
            <a:pPr marL="319088" indent="-319088" eaLnBrk="0" hangingPunct="0">
              <a:spcBef>
                <a:spcPts val="700"/>
              </a:spcBef>
              <a:buSzPct val="100000"/>
              <a:buFont typeface="Arial" pitchFamily="34" charset="0"/>
              <a:buChar char="•"/>
              <a:defRPr/>
            </a:pPr>
            <a:r>
              <a:rPr lang="en-GB" sz="2000" dirty="0" err="1" smtClean="0">
                <a:latin typeface="Helvetica"/>
                <a:cs typeface="Helvetica"/>
              </a:rPr>
              <a:t>Schicksalskontrolle</a:t>
            </a:r>
            <a:endParaRPr lang="en-GB" sz="2000" dirty="0">
              <a:latin typeface="Helvetica"/>
              <a:cs typeface="Helvetica"/>
            </a:endParaRPr>
          </a:p>
          <a:p>
            <a:pPr marL="319088" indent="-319088" eaLnBrk="0" hangingPunct="0">
              <a:spcBef>
                <a:spcPts val="700"/>
              </a:spcBef>
              <a:buSzPct val="100000"/>
              <a:buFont typeface="Arial" pitchFamily="34" charset="0"/>
              <a:buChar char="•"/>
              <a:defRPr/>
            </a:pPr>
            <a:r>
              <a:rPr lang="en-GB" sz="2000" dirty="0" err="1" smtClean="0">
                <a:latin typeface="Helvetica"/>
                <a:cs typeface="Helvetica"/>
              </a:rPr>
              <a:t>Persönliche</a:t>
            </a:r>
            <a:r>
              <a:rPr lang="en-GB" sz="2000" dirty="0" smtClean="0">
                <a:latin typeface="Helvetica"/>
                <a:cs typeface="Helvetica"/>
              </a:rPr>
              <a:t> </a:t>
            </a:r>
            <a:r>
              <a:rPr lang="en-GB" sz="2000" dirty="0" err="1" smtClean="0">
                <a:latin typeface="Helvetica"/>
                <a:cs typeface="Helvetica"/>
              </a:rPr>
              <a:t>Identität</a:t>
            </a:r>
            <a:endParaRPr lang="en-GB" sz="2000" dirty="0">
              <a:latin typeface="Helvetica"/>
              <a:cs typeface="Helvetica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4172" y="1539997"/>
            <a:ext cx="22987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 err="1" smtClean="0">
                <a:latin typeface="Helvetica"/>
                <a:cs typeface="Helvetica"/>
              </a:rPr>
              <a:t>Wer</a:t>
            </a:r>
            <a:r>
              <a:rPr lang="en-GB" sz="2800" b="1" dirty="0" smtClean="0">
                <a:latin typeface="Helvetica"/>
                <a:cs typeface="Helvetica"/>
              </a:rPr>
              <a:t>?</a:t>
            </a:r>
            <a:endParaRPr lang="en-GB" sz="2800" b="1" dirty="0">
              <a:latin typeface="Helvetica"/>
              <a:cs typeface="Helvetica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680835" y="1539997"/>
            <a:ext cx="56467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 smtClean="0">
                <a:latin typeface="Helvetica"/>
                <a:cs typeface="Helvetica"/>
              </a:rPr>
              <a:t>Was?</a:t>
            </a:r>
            <a:endParaRPr lang="en-GB" sz="2800" b="1" dirty="0">
              <a:latin typeface="Helvetica"/>
              <a:cs typeface="Helvetica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84644" y="5742288"/>
            <a:ext cx="3408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Helvetica"/>
                <a:cs typeface="Helvetica"/>
              </a:rPr>
              <a:t>Quelle: Quality &amp; Equality Ltd, 2011</a:t>
            </a:r>
            <a:endParaRPr lang="de-DE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5624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Übung: Betrachten Sie eine Schlüsselgruppe des Veränderungsvorhabens – füllen Sie die drei Spalten aus der Sicht der Gruppe aus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693881"/>
              </p:ext>
            </p:extLst>
          </p:nvPr>
        </p:nvGraphicFramePr>
        <p:xfrm>
          <a:off x="744538" y="1600201"/>
          <a:ext cx="7196455" cy="4684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818"/>
                <a:gridCol w="2297634"/>
                <a:gridCol w="2500003"/>
              </a:tblGrid>
              <a:tr h="1298133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Schlüsselgruppen</a:t>
                      </a:r>
                      <a:r>
                        <a:rPr lang="en-US" sz="1800" noProof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/ -</a:t>
                      </a:r>
                      <a:r>
                        <a:rPr lang="en-US" sz="1800" noProof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personen</a:t>
                      </a:r>
                      <a:endParaRPr lang="en-US" sz="180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9" marR="914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Was </a:t>
                      </a:r>
                      <a:r>
                        <a:rPr lang="en-US" sz="1800" noProof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erlieren</a:t>
                      </a:r>
                      <a:r>
                        <a:rPr lang="en-US" sz="1800" noProof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noProof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diese</a:t>
                      </a:r>
                      <a:r>
                        <a:rPr lang="en-US" sz="1800" noProof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lang="en-US" sz="180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9" marR="914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Möglichkeiten</a:t>
                      </a:r>
                      <a:r>
                        <a:rPr lang="en-US" sz="1800" baseline="0" noProof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aseline="0" noProof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deren</a:t>
                      </a:r>
                      <a:r>
                        <a:rPr lang="en-US" sz="1800" baseline="0" noProof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aseline="0" noProof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inneren</a:t>
                      </a:r>
                      <a:r>
                        <a:rPr lang="en-US" sz="1800" baseline="0" noProof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aseline="0" noProof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Veränderungs-prozesse</a:t>
                      </a:r>
                      <a:r>
                        <a:rPr lang="en-US" sz="1800" baseline="0" noProof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aseline="0" noProof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zu</a:t>
                      </a:r>
                      <a:r>
                        <a:rPr lang="en-US" sz="1800" baseline="0" noProof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aseline="0" noProof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unterstützen</a:t>
                      </a:r>
                      <a:endParaRPr lang="en-US" sz="180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9" marR="914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221466">
                <a:tc>
                  <a:txBody>
                    <a:bodyPr/>
                    <a:lstStyle/>
                    <a:p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78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Macintosh PowerPoint</Application>
  <PresentationFormat>Bildschirmpräsentation (4:3)</PresentationFormat>
  <Paragraphs>136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Office-Design</vt:lpstr>
      <vt:lpstr>Benutzerdefiniertes Design</vt:lpstr>
      <vt:lpstr>Der innere Veränderungsprozess</vt:lpstr>
      <vt:lpstr>Äußere vs. innere Veränderung</vt:lpstr>
      <vt:lpstr>Phasen des inneren Veränderungsprozesses</vt:lpstr>
      <vt:lpstr>Widerstand beim inneren Veränderungsprozesses</vt:lpstr>
      <vt:lpstr>Übung: Denken Sie über dieses zwei Fragen nach, um den inneren Veränderungsprozess zu fördern. Füllen Sie die drei Spalten aus.</vt:lpstr>
      <vt:lpstr>Den inneren Veränderungsprozess begleiten und unterstützen</vt:lpstr>
      <vt:lpstr>Unterstützende Verhaltensweisen in der Phase des Loslassens</vt:lpstr>
      <vt:lpstr>Wer hat welche Verluste? </vt:lpstr>
      <vt:lpstr>Übung: Betrachten Sie eine Schlüsselgruppe des Veränderungsvorhabens – füllen Sie die drei Spalten aus der Sicht der Gruppe aus</vt:lpstr>
      <vt:lpstr>Das Loslassen unterstützen</vt:lpstr>
      <vt:lpstr>Zeichen einer gelungenen Phase „Ende des bisherigen Zustandes“</vt:lpstr>
      <vt:lpstr>Unterstützende Verhaltensweisen und Maßnahmen in der Phase der „Neutralen Zone“</vt:lpstr>
      <vt:lpstr>Zeichen einer gelungenen Phase „Neuanfänge“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Marco Ahammer</dc:creator>
  <cp:lastModifiedBy>Marco Ahammer</cp:lastModifiedBy>
  <cp:revision>22</cp:revision>
  <dcterms:created xsi:type="dcterms:W3CDTF">2015-05-11T17:11:17Z</dcterms:created>
  <dcterms:modified xsi:type="dcterms:W3CDTF">2015-06-25T14:45:13Z</dcterms:modified>
</cp:coreProperties>
</file>